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366" r:id="rId3"/>
    <p:sldId id="371" r:id="rId4"/>
    <p:sldId id="305" r:id="rId5"/>
    <p:sldId id="323" r:id="rId6"/>
    <p:sldId id="365" r:id="rId7"/>
    <p:sldId id="336" r:id="rId8"/>
    <p:sldId id="337" r:id="rId9"/>
    <p:sldId id="296" r:id="rId10"/>
    <p:sldId id="328" r:id="rId11"/>
    <p:sldId id="306" r:id="rId12"/>
    <p:sldId id="293" r:id="rId13"/>
    <p:sldId id="329" r:id="rId14"/>
    <p:sldId id="326" r:id="rId15"/>
    <p:sldId id="330" r:id="rId16"/>
    <p:sldId id="327" r:id="rId17"/>
    <p:sldId id="359" r:id="rId18"/>
    <p:sldId id="309" r:id="rId19"/>
    <p:sldId id="325" r:id="rId20"/>
    <p:sldId id="324" r:id="rId21"/>
    <p:sldId id="310" r:id="rId22"/>
    <p:sldId id="331" r:id="rId23"/>
    <p:sldId id="307" r:id="rId24"/>
    <p:sldId id="308" r:id="rId25"/>
    <p:sldId id="311" r:id="rId26"/>
    <p:sldId id="312" r:id="rId27"/>
    <p:sldId id="314" r:id="rId28"/>
    <p:sldId id="370" r:id="rId29"/>
    <p:sldId id="332" r:id="rId30"/>
    <p:sldId id="315" r:id="rId31"/>
    <p:sldId id="316" r:id="rId32"/>
    <p:sldId id="317" r:id="rId33"/>
    <p:sldId id="333" r:id="rId34"/>
    <p:sldId id="318" r:id="rId35"/>
    <p:sldId id="334" r:id="rId36"/>
    <p:sldId id="321" r:id="rId37"/>
    <p:sldId id="335" r:id="rId38"/>
    <p:sldId id="322" r:id="rId39"/>
    <p:sldId id="320" r:id="rId40"/>
    <p:sldId id="368" r:id="rId41"/>
    <p:sldId id="339" r:id="rId42"/>
    <p:sldId id="343" r:id="rId43"/>
    <p:sldId id="313" r:id="rId44"/>
    <p:sldId id="299" r:id="rId45"/>
    <p:sldId id="367" r:id="rId46"/>
    <p:sldId id="265" r:id="rId47"/>
    <p:sldId id="350" r:id="rId48"/>
    <p:sldId id="351" r:id="rId49"/>
    <p:sldId id="352" r:id="rId50"/>
    <p:sldId id="353" r:id="rId51"/>
    <p:sldId id="354" r:id="rId52"/>
    <p:sldId id="355" r:id="rId53"/>
    <p:sldId id="356" r:id="rId54"/>
    <p:sldId id="342" r:id="rId55"/>
    <p:sldId id="369" r:id="rId56"/>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8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E55FE9-97FA-4CAF-8E0E-46EB75A8A89A}" v="6" dt="2025-11-24T09:33:00.5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52" autoAdjust="0"/>
    <p:restoredTop sz="80090" autoAdjust="0"/>
  </p:normalViewPr>
  <p:slideViewPr>
    <p:cSldViewPr snapToGrid="0">
      <p:cViewPr>
        <p:scale>
          <a:sx n="150" d="100"/>
          <a:sy n="150" d="100"/>
        </p:scale>
        <p:origin x="-264" y="-156"/>
      </p:cViewPr>
      <p:guideLst>
        <p:guide orient="horz" pos="2688"/>
        <p:guide pos="3840"/>
      </p:guideLst>
    </p:cSldViewPr>
  </p:slideViewPr>
  <p:outlineViewPr>
    <p:cViewPr>
      <p:scale>
        <a:sx n="33" d="100"/>
        <a:sy n="33" d="100"/>
      </p:scale>
      <p:origin x="0" y="-6808"/>
    </p:cViewPr>
  </p:outlineViewPr>
  <p:notesTextViewPr>
    <p:cViewPr>
      <p:scale>
        <a:sx n="3" d="2"/>
        <a:sy n="3" d="2"/>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EE2C17C0-1D70-424E-A6AD-F76FBCBC6F35}"/>
    <pc:docChg chg="undo custSel addSld modSld sldOrd">
      <pc:chgData name="Gerth Stølting Brodal" userId="04ef4784-6591-4f86-a140-f5c3b108582a" providerId="ADAL" clId="{EE2C17C0-1D70-424E-A6AD-F76FBCBC6F35}" dt="2025-11-24T09:37:40.201" v="356"/>
      <pc:docMkLst>
        <pc:docMk/>
      </pc:docMkLst>
      <pc:sldChg chg="addSp modSp mod">
        <pc:chgData name="Gerth Stølting Brodal" userId="04ef4784-6591-4f86-a140-f5c3b108582a" providerId="ADAL" clId="{EE2C17C0-1D70-424E-A6AD-F76FBCBC6F35}" dt="2025-11-24T09:35:01.922" v="354" actId="1076"/>
        <pc:sldMkLst>
          <pc:docMk/>
          <pc:sldMk cId="1032111732" sldId="342"/>
        </pc:sldMkLst>
        <pc:spChg chg="mod">
          <ac:chgData name="Gerth Stølting Brodal" userId="04ef4784-6591-4f86-a140-f5c3b108582a" providerId="ADAL" clId="{EE2C17C0-1D70-424E-A6AD-F76FBCBC6F35}" dt="2025-11-24T09:34:52.811" v="353" actId="20577"/>
          <ac:spMkLst>
            <pc:docMk/>
            <pc:sldMk cId="1032111732" sldId="342"/>
            <ac:spMk id="3" creationId="{00000000-0000-0000-0000-000000000000}"/>
          </ac:spMkLst>
        </pc:spChg>
        <pc:spChg chg="mod">
          <ac:chgData name="Gerth Stølting Brodal" userId="04ef4784-6591-4f86-a140-f5c3b108582a" providerId="ADAL" clId="{EE2C17C0-1D70-424E-A6AD-F76FBCBC6F35}" dt="2025-11-24T09:35:01.922" v="354" actId="1076"/>
          <ac:spMkLst>
            <pc:docMk/>
            <pc:sldMk cId="1032111732" sldId="342"/>
            <ac:spMk id="4" creationId="{FD27AB17-99F0-4224-B06E-9FCFEB9B79D8}"/>
          </ac:spMkLst>
        </pc:spChg>
        <pc:spChg chg="mod">
          <ac:chgData name="Gerth Stølting Brodal" userId="04ef4784-6591-4f86-a140-f5c3b108582a" providerId="ADAL" clId="{EE2C17C0-1D70-424E-A6AD-F76FBCBC6F35}" dt="2025-11-24T09:22:57.867" v="332" actId="164"/>
          <ac:spMkLst>
            <pc:docMk/>
            <pc:sldMk cId="1032111732" sldId="342"/>
            <ac:spMk id="8" creationId="{A49233E9-62BE-8A26-E739-04B8D339B625}"/>
          </ac:spMkLst>
        </pc:spChg>
        <pc:spChg chg="mod">
          <ac:chgData name="Gerth Stølting Brodal" userId="04ef4784-6591-4f86-a140-f5c3b108582a" providerId="ADAL" clId="{EE2C17C0-1D70-424E-A6AD-F76FBCBC6F35}" dt="2025-11-24T09:31:12.238" v="341" actId="1035"/>
          <ac:spMkLst>
            <pc:docMk/>
            <pc:sldMk cId="1032111732" sldId="342"/>
            <ac:spMk id="9" creationId="{623BF934-C344-A5CB-6860-50F26E607F57}"/>
          </ac:spMkLst>
        </pc:spChg>
        <pc:spChg chg="mod">
          <ac:chgData name="Gerth Stølting Brodal" userId="04ef4784-6591-4f86-a140-f5c3b108582a" providerId="ADAL" clId="{EE2C17C0-1D70-424E-A6AD-F76FBCBC6F35}" dt="2025-11-24T09:26:20.458" v="338" actId="20577"/>
          <ac:spMkLst>
            <pc:docMk/>
            <pc:sldMk cId="1032111732" sldId="342"/>
            <ac:spMk id="10" creationId="{CB7E636A-EC06-5EA0-F13F-4E7884C95AF8}"/>
          </ac:spMkLst>
        </pc:spChg>
        <pc:spChg chg="mod">
          <ac:chgData name="Gerth Stølting Brodal" userId="04ef4784-6591-4f86-a140-f5c3b108582a" providerId="ADAL" clId="{EE2C17C0-1D70-424E-A6AD-F76FBCBC6F35}" dt="2025-11-24T09:22:57.867" v="332" actId="164"/>
          <ac:spMkLst>
            <pc:docMk/>
            <pc:sldMk cId="1032111732" sldId="342"/>
            <ac:spMk id="11" creationId="{3AA3733B-25EF-3785-15E0-9320A83F7189}"/>
          </ac:spMkLst>
        </pc:spChg>
        <pc:grpChg chg="add mod">
          <ac:chgData name="Gerth Stølting Brodal" userId="04ef4784-6591-4f86-a140-f5c3b108582a" providerId="ADAL" clId="{EE2C17C0-1D70-424E-A6AD-F76FBCBC6F35}" dt="2025-11-24T09:22:57.867" v="332" actId="164"/>
          <ac:grpSpMkLst>
            <pc:docMk/>
            <pc:sldMk cId="1032111732" sldId="342"/>
            <ac:grpSpMk id="6" creationId="{6088F52D-7C0E-44E1-2F20-2395F2D95E66}"/>
          </ac:grpSpMkLst>
        </pc:grpChg>
      </pc:sldChg>
      <pc:sldChg chg="addSp delSp modSp new mod ord">
        <pc:chgData name="Gerth Stølting Brodal" userId="04ef4784-6591-4f86-a140-f5c3b108582a" providerId="ADAL" clId="{EE2C17C0-1D70-424E-A6AD-F76FBCBC6F35}" dt="2025-11-24T09:37:40.201" v="356"/>
        <pc:sldMkLst>
          <pc:docMk/>
          <pc:sldMk cId="1517461747" sldId="371"/>
        </pc:sldMkLst>
        <pc:picChg chg="add mod">
          <ac:chgData name="Gerth Stølting Brodal" userId="04ef4784-6591-4f86-a140-f5c3b108582a" providerId="ADAL" clId="{EE2C17C0-1D70-424E-A6AD-F76FBCBC6F35}" dt="2025-11-22T20:44:52.096" v="92" actId="1035"/>
          <ac:picMkLst>
            <pc:docMk/>
            <pc:sldMk cId="1517461747" sldId="371"/>
            <ac:picMk id="7" creationId="{284863E1-2B9C-A543-06C5-C1A0575D1E78}"/>
          </ac:picMkLst>
        </pc:picChg>
      </pc:sldChg>
    </pc:docChg>
  </pc:docChgLst>
  <pc:docChgLst>
    <pc:chgData name="Gerth Stølting Brodal" userId="04ef4784-6591-4f86-a140-f5c3b108582a" providerId="ADAL" clId="{27124F44-A0F7-408A-AA2B-2C5136C1DC06}"/>
    <pc:docChg chg="modSld">
      <pc:chgData name="Gerth Stølting Brodal" userId="04ef4784-6591-4f86-a140-f5c3b108582a" providerId="ADAL" clId="{27124F44-A0F7-408A-AA2B-2C5136C1DC06}" dt="2025-10-27T18:08:11.514" v="83" actId="20577"/>
      <pc:docMkLst>
        <pc:docMk/>
      </pc:docMkLst>
      <pc:sldChg chg="modSp mod">
        <pc:chgData name="Gerth Stølting Brodal" userId="04ef4784-6591-4f86-a140-f5c3b108582a" providerId="ADAL" clId="{27124F44-A0F7-408A-AA2B-2C5136C1DC06}" dt="2025-10-27T18:05:57.534" v="75" actId="962"/>
        <pc:sldMkLst>
          <pc:docMk/>
          <pc:sldMk cId="4012110156" sldId="330"/>
        </pc:sldMkLst>
        <pc:spChg chg="mod">
          <ac:chgData name="Gerth Stølting Brodal" userId="04ef4784-6591-4f86-a140-f5c3b108582a" providerId="ADAL" clId="{27124F44-A0F7-408A-AA2B-2C5136C1DC06}" dt="2025-10-27T18:04:51.020" v="23" actId="962"/>
          <ac:spMkLst>
            <pc:docMk/>
            <pc:sldMk cId="4012110156" sldId="330"/>
            <ac:spMk id="5" creationId="{00000000-0000-0000-0000-000000000000}"/>
          </ac:spMkLst>
        </pc:spChg>
        <pc:graphicFrameChg chg="mod">
          <ac:chgData name="Gerth Stølting Brodal" userId="04ef4784-6591-4f86-a140-f5c3b108582a" providerId="ADAL" clId="{27124F44-A0F7-408A-AA2B-2C5136C1DC06}" dt="2025-10-27T18:05:01.485" v="43" actId="962"/>
          <ac:graphicFrameMkLst>
            <pc:docMk/>
            <pc:sldMk cId="4012110156" sldId="330"/>
            <ac:graphicFrameMk id="11" creationId="{00000000-0000-0000-0000-000000000000}"/>
          </ac:graphicFrameMkLst>
        </pc:graphicFrameChg>
        <pc:cxnChg chg="mod">
          <ac:chgData name="Gerth Stølting Brodal" userId="04ef4784-6591-4f86-a140-f5c3b108582a" providerId="ADAL" clId="{27124F44-A0F7-408A-AA2B-2C5136C1DC06}" dt="2025-10-27T18:05:57.534" v="75" actId="962"/>
          <ac:cxnSpMkLst>
            <pc:docMk/>
            <pc:sldMk cId="4012110156" sldId="330"/>
            <ac:cxnSpMk id="12" creationId="{00000000-0000-0000-0000-000000000000}"/>
          </ac:cxnSpMkLst>
        </pc:cxnChg>
      </pc:sldChg>
      <pc:sldChg chg="modSp mod">
        <pc:chgData name="Gerth Stølting Brodal" userId="04ef4784-6591-4f86-a140-f5c3b108582a" providerId="ADAL" clId="{27124F44-A0F7-408A-AA2B-2C5136C1DC06}" dt="2025-10-27T18:06:47.103" v="81" actId="962"/>
        <pc:sldMkLst>
          <pc:docMk/>
          <pc:sldMk cId="3047166029" sldId="359"/>
        </pc:sldMkLst>
        <pc:spChg chg="mod">
          <ac:chgData name="Gerth Stølting Brodal" userId="04ef4784-6591-4f86-a140-f5c3b108582a" providerId="ADAL" clId="{27124F44-A0F7-408A-AA2B-2C5136C1DC06}" dt="2025-10-27T18:06:38.828" v="77" actId="962"/>
          <ac:spMkLst>
            <pc:docMk/>
            <pc:sldMk cId="3047166029" sldId="359"/>
            <ac:spMk id="10" creationId="{00000000-0000-0000-0000-000000000000}"/>
          </ac:spMkLst>
        </pc:spChg>
        <pc:spChg chg="mod">
          <ac:chgData name="Gerth Stølting Brodal" userId="04ef4784-6591-4f86-a140-f5c3b108582a" providerId="ADAL" clId="{27124F44-A0F7-408A-AA2B-2C5136C1DC06}" dt="2025-10-27T18:06:47.103" v="81" actId="962"/>
          <ac:spMkLst>
            <pc:docMk/>
            <pc:sldMk cId="3047166029" sldId="359"/>
            <ac:spMk id="11" creationId="{00000000-0000-0000-0000-000000000000}"/>
          </ac:spMkLst>
        </pc:spChg>
        <pc:graphicFrameChg chg="mod">
          <ac:chgData name="Gerth Stølting Brodal" userId="04ef4784-6591-4f86-a140-f5c3b108582a" providerId="ADAL" clId="{27124F44-A0F7-408A-AA2B-2C5136C1DC06}" dt="2025-10-27T18:06:41.965" v="79" actId="962"/>
          <ac:graphicFrameMkLst>
            <pc:docMk/>
            <pc:sldMk cId="3047166029" sldId="359"/>
            <ac:graphicFrameMk id="8" creationId="{00000000-0000-0000-0000-000000000000}"/>
          </ac:graphicFrameMkLst>
        </pc:graphicFrameChg>
      </pc:sldChg>
      <pc:sldChg chg="modSp mod">
        <pc:chgData name="Gerth Stølting Brodal" userId="04ef4784-6591-4f86-a140-f5c3b108582a" providerId="ADAL" clId="{27124F44-A0F7-408A-AA2B-2C5136C1DC06}" dt="2025-10-27T18:08:11.514" v="83" actId="20577"/>
        <pc:sldMkLst>
          <pc:docMk/>
          <pc:sldMk cId="3992491672" sldId="369"/>
        </pc:sldMkLst>
        <pc:spChg chg="mod">
          <ac:chgData name="Gerth Stølting Brodal" userId="04ef4784-6591-4f86-a140-f5c3b108582a" providerId="ADAL" clId="{27124F44-A0F7-408A-AA2B-2C5136C1DC06}" dt="2025-10-27T18:08:11.514" v="83" actId="20577"/>
          <ac:spMkLst>
            <pc:docMk/>
            <pc:sldMk cId="3992491672" sldId="369"/>
            <ac:spMk id="11" creationId="{C2563D39-3E29-D5EA-EC47-3C8C16A8411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2025-11-24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https://kursuskatalog.au.dk/da/course/130939/Introduktion-til-programmering-med-videnskabelige-anvendelser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release of Python 2 was 2.7 in 2010</a:t>
            </a:r>
          </a:p>
          <a:p>
            <a:r>
              <a:rPr lang="en-US" dirty="0"/>
              <a:t>Python 3.0 was released in 2008 (to clean up some unfortunate design in Python 2)</a:t>
            </a:r>
          </a:p>
        </p:txBody>
      </p:sp>
      <p:sp>
        <p:nvSpPr>
          <p:cNvPr id="4" name="Slide Number Placeholder 3"/>
          <p:cNvSpPr>
            <a:spLocks noGrp="1"/>
          </p:cNvSpPr>
          <p:nvPr>
            <p:ph type="sldNum" sz="quarter" idx="10"/>
          </p:nvPr>
        </p:nvSpPr>
        <p:spPr/>
        <p:txBody>
          <a:bodyPr/>
          <a:lstStyle/>
          <a:p>
            <a:fld id="{CD563DD8-32AB-41BE-B1C6-8EAC45222ACE}" type="slidenum">
              <a:rPr lang="en-US" smtClean="0"/>
              <a:t>21</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23</a:t>
            </a:fld>
            <a:endParaRPr lang="en-US"/>
          </a:p>
        </p:txBody>
      </p:sp>
    </p:spTree>
    <p:extLst>
      <p:ext uri="{BB962C8B-B14F-4D97-AF65-F5344CB8AC3E}">
        <p14:creationId xmlns:p14="http://schemas.microsoft.com/office/powerpoint/2010/main" val="1385208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Different</a:t>
            </a:r>
            <a:r>
              <a:rPr lang="da-DK" dirty="0"/>
              <a:t> </a:t>
            </a:r>
            <a:r>
              <a:rPr lang="da-DK" dirty="0" err="1"/>
              <a:t>ways</a:t>
            </a:r>
            <a:r>
              <a:rPr lang="da-DK" dirty="0"/>
              <a:t> to </a:t>
            </a:r>
            <a:r>
              <a:rPr lang="da-DK" dirty="0" err="1"/>
              <a:t>achieve</a:t>
            </a:r>
            <a:r>
              <a:rPr lang="da-DK" dirty="0"/>
              <a:t> </a:t>
            </a:r>
            <a:r>
              <a:rPr lang="da-DK" dirty="0" err="1"/>
              <a:t>memory</a:t>
            </a:r>
            <a:r>
              <a:rPr lang="da-DK" dirty="0"/>
              <a:t> </a:t>
            </a:r>
            <a:r>
              <a:rPr lang="da-DK" dirty="0" err="1"/>
              <a:t>safety</a:t>
            </a:r>
            <a:r>
              <a:rPr lang="da-DK" dirty="0"/>
              <a:t>: Index out of </a:t>
            </a:r>
            <a:r>
              <a:rPr lang="da-DK" dirty="0" err="1"/>
              <a:t>bounds</a:t>
            </a:r>
            <a:r>
              <a:rPr lang="da-DK" dirty="0"/>
              <a:t> check, </a:t>
            </a:r>
            <a:r>
              <a:rPr lang="da-DK" dirty="0" err="1"/>
              <a:t>garbage</a:t>
            </a:r>
            <a:r>
              <a:rPr lang="da-DK" dirty="0"/>
              <a:t> </a:t>
            </a:r>
            <a:r>
              <a:rPr lang="da-DK" dirty="0" err="1"/>
              <a:t>collection</a:t>
            </a:r>
            <a:r>
              <a:rPr lang="da-DK" dirty="0"/>
              <a:t> (</a:t>
            </a:r>
            <a:r>
              <a:rPr lang="da-DK" dirty="0" err="1"/>
              <a:t>prevent</a:t>
            </a:r>
            <a:r>
              <a:rPr lang="da-DK" dirty="0"/>
              <a:t> </a:t>
            </a:r>
            <a:r>
              <a:rPr lang="da-DK" dirty="0" err="1"/>
              <a:t>memory</a:t>
            </a:r>
            <a:r>
              <a:rPr lang="da-DK" dirty="0"/>
              <a:t> </a:t>
            </a:r>
            <a:r>
              <a:rPr lang="da-DK" dirty="0" err="1"/>
              <a:t>leaks</a:t>
            </a:r>
            <a:r>
              <a:rPr lang="da-DK" dirty="0"/>
              <a:t>), </a:t>
            </a:r>
            <a:r>
              <a:rPr lang="da-DK" dirty="0" err="1"/>
              <a:t>restrict</a:t>
            </a:r>
            <a:r>
              <a:rPr lang="da-DK" dirty="0"/>
              <a:t> </a:t>
            </a:r>
            <a:r>
              <a:rPr lang="da-DK" dirty="0" err="1"/>
              <a:t>allowed</a:t>
            </a:r>
            <a:r>
              <a:rPr lang="da-DK" dirty="0"/>
              <a:t> </a:t>
            </a:r>
            <a:r>
              <a:rPr lang="da-DK" dirty="0" err="1"/>
              <a:t>code</a:t>
            </a:r>
            <a:r>
              <a:rPr lang="da-DK" dirty="0"/>
              <a:t> (Rust </a:t>
            </a:r>
            <a:r>
              <a:rPr lang="da-DK" dirty="0" err="1"/>
              <a:t>way</a:t>
            </a:r>
            <a:r>
              <a:rPr lang="da-DK" dirty="0"/>
              <a:t> </a:t>
            </a:r>
            <a:r>
              <a:rPr lang="da-DK" dirty="0" err="1"/>
              <a:t>using</a:t>
            </a:r>
            <a:r>
              <a:rPr lang="da-DK" dirty="0"/>
              <a:t> </a:t>
            </a:r>
            <a:r>
              <a:rPr lang="da-DK" dirty="0" err="1"/>
              <a:t>concepts</a:t>
            </a:r>
            <a:r>
              <a:rPr lang="da-DK" dirty="0"/>
              <a:t> of </a:t>
            </a:r>
            <a:r>
              <a:rPr lang="da-DK" dirty="0" err="1"/>
              <a:t>owner</a:t>
            </a:r>
            <a:r>
              <a:rPr lang="da-DK" dirty="0"/>
              <a:t> and </a:t>
            </a:r>
            <a:r>
              <a:rPr lang="da-DK" dirty="0" err="1"/>
              <a:t>borrowing</a:t>
            </a:r>
            <a:r>
              <a:rPr lang="da-DK" dirty="0"/>
              <a:t>)</a:t>
            </a:r>
          </a:p>
          <a:p>
            <a:r>
              <a:rPr lang="da-DK" dirty="0"/>
              <a:t>It is </a:t>
            </a:r>
            <a:r>
              <a:rPr lang="da-DK" dirty="0" err="1"/>
              <a:t>very</a:t>
            </a:r>
            <a:r>
              <a:rPr lang="da-DK" dirty="0"/>
              <a:t> </a:t>
            </a:r>
            <a:r>
              <a:rPr lang="da-DK" dirty="0" err="1"/>
              <a:t>hard</a:t>
            </a:r>
            <a:r>
              <a:rPr lang="da-DK" dirty="0"/>
              <a:t> to </a:t>
            </a:r>
            <a:r>
              <a:rPr lang="da-DK" dirty="0" err="1"/>
              <a:t>avoid</a:t>
            </a:r>
            <a:r>
              <a:rPr lang="da-DK" dirty="0"/>
              <a:t> bugs in </a:t>
            </a:r>
            <a:r>
              <a:rPr lang="da-DK" dirty="0" err="1"/>
              <a:t>code</a:t>
            </a:r>
            <a:r>
              <a:rPr lang="da-DK" dirty="0"/>
              <a:t>, let the design of the </a:t>
            </a:r>
            <a:r>
              <a:rPr lang="da-DK" dirty="0" err="1"/>
              <a:t>language</a:t>
            </a:r>
            <a:r>
              <a:rPr lang="da-DK" dirty="0"/>
              <a:t> </a:t>
            </a:r>
            <a:r>
              <a:rPr lang="da-DK" dirty="0" err="1"/>
              <a:t>help</a:t>
            </a:r>
            <a:r>
              <a:rPr lang="da-DK" dirty="0"/>
              <a:t> </a:t>
            </a:r>
            <a:r>
              <a:rPr lang="da-DK" dirty="0" err="1"/>
              <a:t>you</a:t>
            </a:r>
            <a:r>
              <a:rPr lang="da-DK" dirty="0"/>
              <a:t> limit the </a:t>
            </a:r>
            <a:r>
              <a:rPr lang="da-DK" dirty="0" err="1"/>
              <a:t>consequences</a:t>
            </a:r>
            <a:r>
              <a:rPr lang="da-DK" dirty="0"/>
              <a:t> of the bugs</a:t>
            </a:r>
          </a:p>
          <a:p>
            <a:r>
              <a:rPr lang="da-DK" dirty="0" err="1"/>
              <a:t>You</a:t>
            </a:r>
            <a:r>
              <a:rPr lang="da-DK" dirty="0"/>
              <a:t> </a:t>
            </a:r>
            <a:r>
              <a:rPr lang="da-DK" dirty="0" err="1"/>
              <a:t>can</a:t>
            </a:r>
            <a:r>
              <a:rPr lang="da-DK" dirty="0"/>
              <a:t> still do </a:t>
            </a:r>
            <a:r>
              <a:rPr lang="da-DK" dirty="0" err="1"/>
              <a:t>very</a:t>
            </a:r>
            <a:r>
              <a:rPr lang="da-DK" dirty="0"/>
              <a:t> </a:t>
            </a:r>
            <a:r>
              <a:rPr lang="da-DK" dirty="0" err="1"/>
              <a:t>unsecure</a:t>
            </a:r>
            <a:r>
              <a:rPr lang="da-DK" dirty="0"/>
              <a:t> </a:t>
            </a:r>
            <a:r>
              <a:rPr lang="da-DK" dirty="0" err="1"/>
              <a:t>things</a:t>
            </a:r>
            <a:r>
              <a:rPr lang="da-DK" dirty="0"/>
              <a:t> in Python…</a:t>
            </a:r>
          </a:p>
          <a:p>
            <a:r>
              <a:rPr lang="da-DK" dirty="0"/>
              <a:t>(</a:t>
            </a:r>
            <a:r>
              <a:rPr lang="da-DK" dirty="0" err="1"/>
              <a:t>Moving</a:t>
            </a:r>
            <a:r>
              <a:rPr lang="da-DK" dirty="0"/>
              <a:t> ”a[1] = 6” </a:t>
            </a:r>
            <a:r>
              <a:rPr lang="da-DK" dirty="0" err="1"/>
              <a:t>after</a:t>
            </a:r>
            <a:r>
              <a:rPr lang="da-DK" dirty="0"/>
              <a:t> the </a:t>
            </a:r>
            <a:r>
              <a:rPr lang="da-DK" dirty="0" err="1"/>
              <a:t>assignment</a:t>
            </a:r>
            <a:r>
              <a:rPr lang="da-DK" dirty="0"/>
              <a:t> to ”b” </a:t>
            </a:r>
            <a:r>
              <a:rPr lang="da-DK" dirty="0" err="1"/>
              <a:t>avoids</a:t>
            </a:r>
            <a:r>
              <a:rPr lang="da-DK" dirty="0"/>
              <a:t> the </a:t>
            </a:r>
            <a:r>
              <a:rPr lang="da-DK" dirty="0" err="1"/>
              <a:t>Compile</a:t>
            </a:r>
            <a:r>
              <a:rPr lang="da-DK" dirty="0"/>
              <a:t> </a:t>
            </a:r>
            <a:r>
              <a:rPr lang="da-DK" dirty="0" err="1"/>
              <a:t>error</a:t>
            </a:r>
            <a:r>
              <a:rPr lang="da-DK" dirty="0"/>
              <a:t>, </a:t>
            </a:r>
            <a:r>
              <a:rPr lang="da-DK" dirty="0" err="1"/>
              <a:t>since</a:t>
            </a:r>
            <a:r>
              <a:rPr lang="da-DK" dirty="0"/>
              <a:t> </a:t>
            </a:r>
            <a:r>
              <a:rPr lang="da-DK" dirty="0" err="1"/>
              <a:t>now</a:t>
            </a:r>
            <a:r>
              <a:rPr lang="da-DK" dirty="0"/>
              <a:t> </a:t>
            </a:r>
            <a:r>
              <a:rPr lang="da-DK" dirty="0" err="1"/>
              <a:t>lifespans</a:t>
            </a:r>
            <a:r>
              <a:rPr lang="da-DK" dirty="0"/>
              <a:t> </a:t>
            </a:r>
            <a:r>
              <a:rPr lang="da-DK" dirty="0" err="1"/>
              <a:t>are</a:t>
            </a:r>
            <a:r>
              <a:rPr lang="da-DK" dirty="0"/>
              <a:t> </a:t>
            </a:r>
            <a:r>
              <a:rPr lang="da-DK" dirty="0" err="1"/>
              <a:t>nested</a:t>
            </a:r>
            <a:r>
              <a:rPr lang="da-DK" dirty="0"/>
              <a:t>)</a:t>
            </a:r>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28</a:t>
            </a:fld>
            <a:endParaRPr lang="en-US"/>
          </a:p>
        </p:txBody>
      </p:sp>
    </p:spTree>
    <p:extLst>
      <p:ext uri="{BB962C8B-B14F-4D97-AF65-F5344CB8AC3E}">
        <p14:creationId xmlns:p14="http://schemas.microsoft.com/office/powerpoint/2010/main" val="4025688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a:t>
            </a:r>
            <a:r>
              <a:rPr lang="en-US"/>
              <a:t>3.10 - </a:t>
            </a:r>
            <a:r>
              <a:rPr lang="en-US" dirty="0"/>
              <a:t>3.13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35</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p>
          <a:p>
            <a:endParaRPr lang="da-DK" baseline="0" dirty="0"/>
          </a:p>
          <a:p>
            <a:r>
              <a:rPr lang="da-DK" baseline="0" dirty="0"/>
              <a:t>Python: Can have </a:t>
            </a:r>
            <a:r>
              <a:rPr lang="da-DK" baseline="0" dirty="0" err="1"/>
              <a:t>arbitrary</a:t>
            </a:r>
            <a:r>
              <a:rPr lang="da-DK" baseline="0" dirty="0"/>
              <a:t> large </a:t>
            </a:r>
            <a:r>
              <a:rPr lang="da-DK" baseline="0" dirty="0" err="1"/>
              <a:t>numbers</a:t>
            </a:r>
            <a:r>
              <a:rPr lang="da-DK" baseline="0" dirty="0"/>
              <a:t>, </a:t>
            </a:r>
            <a:r>
              <a:rPr lang="da-DK" baseline="0" dirty="0" err="1"/>
              <a:t>e.g</a:t>
            </a:r>
            <a:r>
              <a:rPr lang="da-DK" baseline="0" dirty="0"/>
              <a:t>. ”x = 2 ** 10_000_000_000 – 1” </a:t>
            </a:r>
            <a:r>
              <a:rPr lang="da-DK" baseline="0" dirty="0" err="1"/>
              <a:t>requires</a:t>
            </a:r>
            <a:r>
              <a:rPr lang="da-DK" baseline="0" dirty="0"/>
              <a:t> a </a:t>
            </a:r>
            <a:r>
              <a:rPr lang="da-DK" baseline="0" dirty="0" err="1"/>
              <a:t>few</a:t>
            </a:r>
            <a:r>
              <a:rPr lang="da-DK" baseline="0" dirty="0"/>
              <a:t> gigabytes of </a:t>
            </a:r>
            <a:r>
              <a:rPr lang="da-DK" baseline="0" dirty="0" err="1"/>
              <a:t>memory</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41</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42</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is a </a:t>
            </a:r>
            <a:r>
              <a:rPr lang="da-DK" dirty="0" err="1"/>
              <a:t>very</a:t>
            </a:r>
            <a:r>
              <a:rPr lang="da-DK" dirty="0"/>
              <a:t> </a:t>
            </a:r>
            <a:r>
              <a:rPr lang="da-DK" dirty="0" err="1"/>
              <a:t>flexiable</a:t>
            </a:r>
            <a:r>
              <a:rPr lang="da-DK" dirty="0"/>
              <a:t> </a:t>
            </a:r>
            <a:r>
              <a:rPr lang="da-DK" dirty="0" err="1"/>
              <a:t>language</a:t>
            </a:r>
            <a:r>
              <a:rPr lang="da-DK" dirty="0"/>
              <a:t>, supports </a:t>
            </a:r>
            <a:r>
              <a:rPr lang="da-DK" dirty="0" err="1"/>
              <a:t>many</a:t>
            </a:r>
            <a:r>
              <a:rPr lang="da-DK" dirty="0"/>
              <a:t> </a:t>
            </a:r>
            <a:r>
              <a:rPr lang="da-DK" dirty="0" err="1"/>
              <a:t>programming</a:t>
            </a:r>
            <a:r>
              <a:rPr lang="da-DK" dirty="0"/>
              <a:t> styles, but </a:t>
            </a:r>
            <a:r>
              <a:rPr lang="da-DK" dirty="0" err="1"/>
              <a:t>often</a:t>
            </a:r>
            <a:r>
              <a:rPr lang="da-DK" dirty="0"/>
              <a:t> </a:t>
            </a:r>
            <a:r>
              <a:rPr lang="da-DK" dirty="0" err="1"/>
              <a:t>comes</a:t>
            </a:r>
            <a:r>
              <a:rPr lang="da-DK" dirty="0"/>
              <a:t> with the </a:t>
            </a:r>
            <a:r>
              <a:rPr lang="da-DK" dirty="0" err="1"/>
              <a:t>price</a:t>
            </a:r>
            <a:r>
              <a:rPr lang="da-DK" dirty="0"/>
              <a:t> of </a:t>
            </a:r>
            <a:r>
              <a:rPr lang="da-DK" dirty="0" err="1"/>
              <a:t>slower</a:t>
            </a:r>
            <a:r>
              <a:rPr lang="da-DK"/>
              <a:t> programs</a:t>
            </a:r>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43</a:t>
            </a:fld>
            <a:endParaRPr lang="en-US"/>
          </a:p>
        </p:txBody>
      </p:sp>
    </p:spTree>
    <p:extLst>
      <p:ext uri="{BB962C8B-B14F-4D97-AF65-F5344CB8AC3E}">
        <p14:creationId xmlns:p14="http://schemas.microsoft.com/office/powerpoint/2010/main" val="4088061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45</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evaluation</a:t>
            </a:r>
            <a:r>
              <a:rPr lang="da-DK" dirty="0"/>
              <a:t> 2018)</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the penultimate release for Python 2.7.</a:t>
            </a:r>
          </a:p>
          <a:p>
            <a:endParaRPr lang="en-US" dirty="0"/>
          </a:p>
          <a:p>
            <a:r>
              <a:rPr lang="en-US" dirty="0"/>
              <a:t>Be aware when Google for information, that you might find information on Python 2 instead of Python 3.</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46</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 python3 and pip3 names also in </a:t>
            </a:r>
            <a:r>
              <a:rPr lang="en-US" baseline="0"/>
              <a:t>particular relevant for Mac users.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49</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50</a:t>
            </a:fld>
            <a:endParaRPr lang="en-US"/>
          </a:p>
        </p:txBody>
      </p:sp>
    </p:spTree>
    <p:extLst>
      <p:ext uri="{BB962C8B-B14F-4D97-AF65-F5344CB8AC3E}">
        <p14:creationId xmlns:p14="http://schemas.microsoft.com/office/powerpoint/2010/main" val="2370768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53</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54</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The </a:t>
            </a:r>
            <a:r>
              <a:rPr lang="da-DK" dirty="0" err="1"/>
              <a:t>focus</a:t>
            </a:r>
            <a:r>
              <a:rPr lang="da-DK" dirty="0"/>
              <a:t> of </a:t>
            </a:r>
            <a:r>
              <a:rPr lang="da-DK" dirty="0" err="1"/>
              <a:t>this</a:t>
            </a:r>
            <a:r>
              <a:rPr lang="da-DK" dirty="0"/>
              <a:t> </a:t>
            </a:r>
            <a:r>
              <a:rPr lang="da-DK" dirty="0" err="1"/>
              <a:t>course</a:t>
            </a:r>
            <a:r>
              <a:rPr lang="da-DK" dirty="0"/>
              <a:t> is to understand </a:t>
            </a:r>
            <a:r>
              <a:rPr lang="da-DK" b="1" dirty="0"/>
              <a:t>basic </a:t>
            </a:r>
            <a:r>
              <a:rPr lang="da-DK" b="1" dirty="0" err="1"/>
              <a:t>programming</a:t>
            </a:r>
            <a:r>
              <a:rPr lang="da-DK" dirty="0"/>
              <a:t>. It is not </a:t>
            </a:r>
            <a:r>
              <a:rPr lang="da-DK" dirty="0" err="1"/>
              <a:t>about</a:t>
            </a:r>
            <a:r>
              <a:rPr lang="da-DK" dirty="0"/>
              <a:t> </a:t>
            </a:r>
            <a:r>
              <a:rPr lang="da-DK" dirty="0" err="1"/>
              <a:t>how</a:t>
            </a:r>
            <a:r>
              <a:rPr lang="da-DK" dirty="0"/>
              <a:t> </a:t>
            </a:r>
            <a:r>
              <a:rPr lang="da-DK" dirty="0" err="1"/>
              <a:t>good</a:t>
            </a:r>
            <a:r>
              <a:rPr lang="da-DK" dirty="0"/>
              <a:t> AI </a:t>
            </a:r>
            <a:r>
              <a:rPr lang="da-DK" dirty="0" err="1"/>
              <a:t>assistants</a:t>
            </a:r>
            <a:r>
              <a:rPr lang="da-DK" dirty="0"/>
              <a:t> </a:t>
            </a:r>
            <a:r>
              <a:rPr lang="da-DK" dirty="0" err="1"/>
              <a:t>are</a:t>
            </a:r>
            <a:r>
              <a:rPr lang="da-DK" dirty="0"/>
              <a:t> at </a:t>
            </a:r>
            <a:r>
              <a:rPr lang="da-DK" dirty="0" err="1"/>
              <a:t>solving</a:t>
            </a:r>
            <a:r>
              <a:rPr lang="da-DK" dirty="0"/>
              <a:t> </a:t>
            </a:r>
            <a:r>
              <a:rPr lang="da-DK" dirty="0" err="1"/>
              <a:t>exercises</a:t>
            </a:r>
            <a:r>
              <a:rPr lang="da-DK" dirty="0"/>
              <a:t>, and it </a:t>
            </a:r>
            <a:r>
              <a:rPr lang="da-DK" dirty="0" err="1"/>
              <a:t>also</a:t>
            </a:r>
            <a:r>
              <a:rPr lang="da-DK" dirty="0"/>
              <a:t> not </a:t>
            </a:r>
            <a:r>
              <a:rPr lang="da-DK" dirty="0" err="1"/>
              <a:t>about</a:t>
            </a:r>
            <a:r>
              <a:rPr lang="da-DK" dirty="0"/>
              <a:t> learning </a:t>
            </a:r>
            <a:r>
              <a:rPr lang="da-DK" dirty="0" err="1"/>
              <a:t>you</a:t>
            </a:r>
            <a:r>
              <a:rPr lang="da-DK" dirty="0"/>
              <a:t> to </a:t>
            </a:r>
            <a:r>
              <a:rPr lang="da-DK" dirty="0" err="1"/>
              <a:t>use</a:t>
            </a:r>
            <a:r>
              <a:rPr lang="da-DK" dirty="0"/>
              <a:t> AI </a:t>
            </a:r>
            <a:r>
              <a:rPr lang="da-DK" dirty="0" err="1"/>
              <a:t>assistants</a:t>
            </a:r>
            <a:r>
              <a:rPr lang="da-DK" dirty="0"/>
              <a:t>. AI </a:t>
            </a:r>
            <a:r>
              <a:rPr lang="da-DK" dirty="0" err="1"/>
              <a:t>are</a:t>
            </a:r>
            <a:r>
              <a:rPr lang="da-DK" dirty="0"/>
              <a:t> cool </a:t>
            </a:r>
            <a:r>
              <a:rPr lang="da-DK" dirty="0" err="1"/>
              <a:t>tools</a:t>
            </a:r>
            <a:r>
              <a:rPr lang="da-DK" dirty="0"/>
              <a:t>, and </a:t>
            </a:r>
            <a:r>
              <a:rPr lang="da-DK" dirty="0" err="1"/>
              <a:t>can</a:t>
            </a:r>
            <a:r>
              <a:rPr lang="da-DK" dirty="0"/>
              <a:t> </a:t>
            </a:r>
            <a:r>
              <a:rPr lang="da-DK" dirty="0" err="1"/>
              <a:t>help</a:t>
            </a:r>
            <a:r>
              <a:rPr lang="da-DK" dirty="0"/>
              <a:t> </a:t>
            </a:r>
            <a:r>
              <a:rPr lang="da-DK" dirty="0" err="1"/>
              <a:t>you</a:t>
            </a:r>
            <a:r>
              <a:rPr lang="da-DK" dirty="0"/>
              <a:t> </a:t>
            </a:r>
            <a:r>
              <a:rPr lang="da-DK" dirty="0" err="1"/>
              <a:t>learn</a:t>
            </a:r>
            <a:r>
              <a:rPr lang="da-DK" dirty="0"/>
              <a:t> </a:t>
            </a:r>
            <a:r>
              <a:rPr lang="da-DK" dirty="0" err="1"/>
              <a:t>programming</a:t>
            </a:r>
            <a:r>
              <a:rPr lang="da-DK" dirty="0"/>
              <a:t> </a:t>
            </a:r>
            <a:r>
              <a:rPr lang="da-DK" dirty="0" err="1"/>
              <a:t>through</a:t>
            </a:r>
            <a:r>
              <a:rPr lang="da-DK" dirty="0"/>
              <a:t> </a:t>
            </a:r>
            <a:r>
              <a:rPr lang="da-DK" dirty="0" err="1"/>
              <a:t>suggesting</a:t>
            </a:r>
            <a:r>
              <a:rPr lang="da-DK" dirty="0"/>
              <a:t> outputs.</a:t>
            </a:r>
          </a:p>
        </p:txBody>
      </p:sp>
      <p:sp>
        <p:nvSpPr>
          <p:cNvPr id="4" name="Slide Number Placeholder 3"/>
          <p:cNvSpPr>
            <a:spLocks noGrp="1"/>
          </p:cNvSpPr>
          <p:nvPr>
            <p:ph type="sldNum" sz="quarter" idx="5"/>
          </p:nvPr>
        </p:nvSpPr>
        <p:spPr/>
        <p:txBody>
          <a:bodyPr/>
          <a:lstStyle/>
          <a:p>
            <a:fld id="{CD563DD8-32AB-41BE-B1C6-8EAC45222ACE}" type="slidenum">
              <a:rPr lang="en-US" smtClean="0"/>
              <a:t>55</a:t>
            </a:fld>
            <a:endParaRPr lang="en-US"/>
          </a:p>
        </p:txBody>
      </p:sp>
    </p:spTree>
    <p:extLst>
      <p:ext uri="{BB962C8B-B14F-4D97-AF65-F5344CB8AC3E}">
        <p14:creationId xmlns:p14="http://schemas.microsoft.com/office/powerpoint/2010/main" val="3442613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description</a:t>
            </a:r>
            <a:r>
              <a:rPr lang="da-DK" dirty="0"/>
              <a:t> </a:t>
            </a:r>
            <a:r>
              <a:rPr lang="da-DK" dirty="0" err="1"/>
              <a:t>discusses</a:t>
            </a:r>
            <a:r>
              <a:rPr lang="da-DK" dirty="0"/>
              <a:t> AI </a:t>
            </a:r>
            <a:r>
              <a:rPr lang="da-DK" dirty="0" err="1"/>
              <a:t>assistants</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5</a:t>
            </a:fld>
            <a:endParaRPr lang="en-US"/>
          </a:p>
        </p:txBody>
      </p:sp>
    </p:spTree>
    <p:extLst>
      <p:ext uri="{BB962C8B-B14F-4D97-AF65-F5344CB8AC3E}">
        <p14:creationId xmlns:p14="http://schemas.microsoft.com/office/powerpoint/2010/main" val="319762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Go over </a:t>
            </a:r>
            <a:r>
              <a:rPr lang="da-DK" dirty="0" err="1"/>
              <a:t>course</a:t>
            </a:r>
            <a:r>
              <a:rPr lang="da-DK" dirty="0"/>
              <a:t> page </a:t>
            </a:r>
            <a:r>
              <a:rPr lang="da-DK" dirty="0" err="1"/>
              <a:t>structure</a:t>
            </a:r>
            <a:r>
              <a:rPr lang="da-DK" dirty="0"/>
              <a:t>…	</a:t>
            </a:r>
          </a:p>
        </p:txBody>
      </p:sp>
      <p:sp>
        <p:nvSpPr>
          <p:cNvPr id="4" name="Slide Number Placeholder 3"/>
          <p:cNvSpPr>
            <a:spLocks noGrp="1"/>
          </p:cNvSpPr>
          <p:nvPr>
            <p:ph type="sldNum" sz="quarter" idx="5"/>
          </p:nvPr>
        </p:nvSpPr>
        <p:spPr/>
        <p:txBody>
          <a:bodyPr/>
          <a:lstStyle/>
          <a:p>
            <a:fld id="{CD563DD8-32AB-41BE-B1C6-8EAC45222ACE}" type="slidenum">
              <a:rPr lang="en-US" smtClean="0"/>
              <a:t>10</a:t>
            </a:fld>
            <a:endParaRPr lang="en-US"/>
          </a:p>
        </p:txBody>
      </p:sp>
    </p:spTree>
    <p:extLst>
      <p:ext uri="{BB962C8B-B14F-4D97-AF65-F5344CB8AC3E}">
        <p14:creationId xmlns:p14="http://schemas.microsoft.com/office/powerpoint/2010/main" val="240832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google “books python”, “books python data science”, “books python data analytics”….</a:t>
            </a:r>
          </a:p>
        </p:txBody>
      </p:sp>
      <p:sp>
        <p:nvSpPr>
          <p:cNvPr id="4" name="Slide Number Placeholder 3"/>
          <p:cNvSpPr>
            <a:spLocks noGrp="1"/>
          </p:cNvSpPr>
          <p:nvPr>
            <p:ph type="sldNum" sz="quarter" idx="10"/>
          </p:nvPr>
        </p:nvSpPr>
        <p:spPr/>
        <p:txBody>
          <a:bodyPr/>
          <a:lstStyle/>
          <a:p>
            <a:fld id="{CD563DD8-32AB-41BE-B1C6-8EAC45222ACE}" type="slidenum">
              <a:rPr lang="en-US" smtClean="0"/>
              <a:t>12</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14</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16</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PHP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Google Chrome: Press F12: </a:t>
            </a:r>
            <a:r>
              <a:rPr lang="en-US" u="sng" dirty="0" err="1"/>
              <a:t>document.body.style.background</a:t>
            </a:r>
            <a:r>
              <a:rPr lang="en-US" u="sng" dirty="0"/>
              <a:t> = 'green'</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649818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2025-11-24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2025-11-24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2025-11-24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2025-11-24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2025-11-24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2025-11-24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2025-11-24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2025-11-24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2025-11-24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2025-11-24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2025-11-24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2025-11-24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www.youtube.com/watch?v=ZTPrbAKmcdo"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www.rust-lang.org/" TargetMode="External"/><Relationship Id="rId7" Type="http://schemas.openxmlformats.org/officeDocument/2006/relationships/hyperlink" Target="https://media.defense.gov/2022/Nov/10/2003112742/-1/-1/0/CSI_SOFTWARE_MEMORY_SAFETY.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whitehouse.gov/oncd/briefing-room/2024/02/26/press-release-technical-report/" TargetMode="External"/><Relationship Id="rId5" Type="http://schemas.openxmlformats.org/officeDocument/2006/relationships/image" Target="../media/image19.sv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hyperlink" Target="https://www.jetbrains.com/help/pycharm/code-with-me.html" TargetMode="External"/><Relationship Id="rId7" Type="http://schemas.openxmlformats.org/officeDocument/2006/relationships/hyperlink" Target="https://survey.stackoverflow.co/2025/technology/#1-integrated-development-environment"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www.google.com/search?q=best+ide+python" TargetMode="External"/><Relationship Id="rId5" Type="http://schemas.openxmlformats.org/officeDocument/2006/relationships/image" Target="../media/image21.png"/><Relationship Id="rId4" Type="http://schemas.openxmlformats.org/officeDocument/2006/relationships/hyperlink" Target="https://visualstudio.microsoft.com/services/live-share/"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features/copilot" TargetMode="External"/><Relationship Id="rId7"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s://www.youtube.com/watch?v=-DVyjdw4t9I&amp;t=10963s" TargetMode="External"/><Relationship Id="rId4" Type="http://schemas.openxmlformats.org/officeDocument/2006/relationships/hyperlink" Target="https://code.visualstudio.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527011"/>
            <a:ext cx="9144000" cy="4732020"/>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br>
              <a:rPr lang="en-US" sz="3600" b="1" dirty="0"/>
            </a:br>
            <a:br>
              <a:rPr lang="en-US" sz="3600" b="1" dirty="0"/>
            </a:br>
            <a:r>
              <a:rPr lang="en-US" sz="2400" dirty="0">
                <a:solidFill>
                  <a:srgbClr val="000000"/>
                </a:solidFill>
              </a:rPr>
              <a:t>Gerth Stølting Brodal</a:t>
            </a:r>
            <a:br>
              <a:rPr lang="en-US" sz="2400" dirty="0">
                <a:solidFill>
                  <a:srgbClr val="000000"/>
                </a:solidFill>
              </a:rPr>
            </a:br>
            <a:r>
              <a:rPr lang="en-US" sz="2400" b="1" dirty="0">
                <a:solidFill>
                  <a:srgbClr val="000000"/>
                </a:solidFill>
              </a:rPr>
              <a:t>Department of Computer Science</a:t>
            </a:r>
            <a:br>
              <a:rPr lang="en-US" sz="2400" b="1" dirty="0">
                <a:solidFill>
                  <a:srgbClr val="000000"/>
                </a:solidFill>
              </a:rPr>
            </a:br>
            <a:r>
              <a:rPr lang="en-US" sz="2400" b="1" dirty="0">
                <a:solidFill>
                  <a:srgbClr val="000000"/>
                </a:solidFill>
              </a:rPr>
              <a:t>Aarhus University</a:t>
            </a:r>
            <a:endParaRPr lang="en-US"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3"/>
          <a:stretch>
            <a:fillRect/>
          </a:stretch>
        </p:blipFill>
        <p:spPr>
          <a:xfrm>
            <a:off x="312885" y="1325564"/>
            <a:ext cx="7657222" cy="4307188"/>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pic>
        <p:nvPicPr>
          <p:cNvPr id="4" name="Picture 3">
            <a:extLst>
              <a:ext uri="{FF2B5EF4-FFF2-40B4-BE49-F238E27FC236}">
                <a16:creationId xmlns:a16="http://schemas.microsoft.com/office/drawing/2014/main" id="{976110D4-3CC9-EC55-0783-747D76DDC289}"/>
              </a:ext>
            </a:extLst>
          </p:cNvPr>
          <p:cNvPicPr>
            <a:picLocks noChangeAspect="1"/>
          </p:cNvPicPr>
          <p:nvPr/>
        </p:nvPicPr>
        <p:blipFill>
          <a:blip r:embed="rId4"/>
          <a:stretch>
            <a:fillRect/>
          </a:stretch>
        </p:blipFill>
        <p:spPr>
          <a:xfrm>
            <a:off x="4316474" y="2393651"/>
            <a:ext cx="7657223" cy="4307188"/>
          </a:xfrm>
          <a:prstGeom prst="rect">
            <a:avLst/>
          </a:prstGeom>
          <a:ln w="6350">
            <a:solidFill>
              <a:schemeClr val="tx1"/>
            </a:solidFill>
          </a:ln>
        </p:spPr>
      </p:pic>
    </p:spTree>
    <p:extLst>
      <p:ext uri="{BB962C8B-B14F-4D97-AF65-F5344CB8AC3E}">
        <p14:creationId xmlns:p14="http://schemas.microsoft.com/office/powerpoint/2010/main" val="2180986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stackoverflow</a:t>
            </a:r>
            <a:r>
              <a:rPr lang="en-US" sz="2400" i="1" dirty="0">
                <a:solidFill>
                  <a:srgbClr val="C00000"/>
                </a:solidFill>
              </a:rPr>
              <a:t>, Python.org, YouTube, AIs...</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 * 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descr="QuizAnswer"/>
          <p:cNvGraphicFramePr>
            <a:graphicFrameLocks noGrp="1"/>
          </p:cNvGraphicFramePr>
          <p:nvPr>
            <p:extLst>
              <p:ext uri="{D42A27DB-BD31-4B8C-83A1-F6EECF244321}">
                <p14:modId xmlns:p14="http://schemas.microsoft.com/office/powerpoint/2010/main" val="1150673869"/>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descr="QuizAnswer"/>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descr="QuizAnswer"/>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descr="QuizAnswer"/>
          <p:cNvGraphicFramePr>
            <a:graphicFrameLocks noGrp="1"/>
          </p:cNvGraphicFramePr>
          <p:nvPr>
            <p:extLst>
              <p:ext uri="{D42A27DB-BD31-4B8C-83A1-F6EECF244321}">
                <p14:modId xmlns:p14="http://schemas.microsoft.com/office/powerpoint/2010/main" val="3633099954"/>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descr="QuizAnswer"/>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descr="QuizAnswer"/>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A0046E-BE48-C518-D919-2AB4AF4D3DF0}"/>
              </a:ext>
            </a:extLst>
          </p:cNvPr>
          <p:cNvPicPr>
            <a:picLocks noChangeAspect="1"/>
          </p:cNvPicPr>
          <p:nvPr/>
        </p:nvPicPr>
        <p:blipFill>
          <a:blip r:embed="rId3"/>
          <a:stretch>
            <a:fillRect/>
          </a:stretch>
        </p:blipFill>
        <p:spPr>
          <a:xfrm>
            <a:off x="838200" y="1361205"/>
            <a:ext cx="10515600" cy="4754988"/>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2025</a:t>
            </a:r>
          </a:p>
        </p:txBody>
      </p:sp>
      <p:sp>
        <p:nvSpPr>
          <p:cNvPr id="5" name="Rectangle 4"/>
          <p:cNvSpPr/>
          <p:nvPr/>
        </p:nvSpPr>
        <p:spPr>
          <a:xfrm>
            <a:off x="127955" y="6163387"/>
            <a:ext cx="12192000" cy="646331"/>
          </a:xfrm>
          <a:prstGeom prst="rect">
            <a:avLst/>
          </a:prstGeom>
        </p:spPr>
        <p:txBody>
          <a:bodyPr wrap="square">
            <a:spAutoFit/>
          </a:bodyPr>
          <a:lstStyle/>
          <a:p>
            <a:r>
              <a:rPr lang="en-US" sz="1200" dirty="0"/>
              <a:t>The TIOBE Programming Community index is an indicator of the </a:t>
            </a:r>
            <a:r>
              <a:rPr lang="en-US" sz="1200" b="1" i="1" dirty="0"/>
              <a:t>popularity of programming languages</a:t>
            </a:r>
            <a:r>
              <a:rPr lang="en-US" sz="1200" dirty="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dirty="0"/>
              <a:t>best</a:t>
            </a:r>
            <a:r>
              <a:rPr lang="en-US" sz="1200" dirty="0"/>
              <a:t> programming language or the language in which </a:t>
            </a:r>
            <a:r>
              <a:rPr lang="en-US" sz="1200" i="1" dirty="0"/>
              <a:t>most lines of code</a:t>
            </a:r>
            <a:r>
              <a:rPr lang="en-US" sz="1200" dirty="0"/>
              <a:t> have been written.		www.tiobe.com</a:t>
            </a:r>
          </a:p>
        </p:txBody>
      </p:sp>
      <p:sp>
        <p:nvSpPr>
          <p:cNvPr id="7" name="Star: 10 Points 6">
            <a:extLst>
              <a:ext uri="{FF2B5EF4-FFF2-40B4-BE49-F238E27FC236}">
                <a16:creationId xmlns:a16="http://schemas.microsoft.com/office/drawing/2014/main" id="{9EE0A2FC-45F6-472F-84FC-B057B7D4B6D2}"/>
              </a:ext>
            </a:extLst>
          </p:cNvPr>
          <p:cNvSpPr/>
          <p:nvPr/>
        </p:nvSpPr>
        <p:spPr>
          <a:xfrm>
            <a:off x="10476398" y="236352"/>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b="1" dirty="0">
                <a:solidFill>
                  <a:schemeClr val="tx1"/>
                </a:solidFill>
              </a:rPr>
              <a:t>Python #1</a:t>
            </a:r>
          </a:p>
          <a:p>
            <a:pPr algn="ctr"/>
            <a:r>
              <a:rPr lang="da-DK" sz="1600" dirty="0" err="1">
                <a:solidFill>
                  <a:schemeClr val="tx1"/>
                </a:solidFill>
              </a:rPr>
              <a:t>Since</a:t>
            </a:r>
            <a:r>
              <a:rPr lang="da-DK" sz="1600" dirty="0">
                <a:solidFill>
                  <a:schemeClr val="tx1"/>
                </a:solidFill>
              </a:rPr>
              <a:t> November 2021</a:t>
            </a:r>
          </a:p>
        </p:txBody>
      </p:sp>
    </p:spTree>
    <p:extLst>
      <p:ext uri="{BB962C8B-B14F-4D97-AF65-F5344CB8AC3E}">
        <p14:creationId xmlns:p14="http://schemas.microsoft.com/office/powerpoint/2010/main" val="3115951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br>
              <a:rPr lang="da-DK" sz="3200" b="1" dirty="0"/>
            </a:br>
            <a:r>
              <a:rPr lang="da-DK" sz="3200" i="1" dirty="0"/>
              <a:t>”The </a:t>
            </a:r>
            <a:r>
              <a:rPr lang="da-DK" sz="3200" i="1" dirty="0" err="1"/>
              <a:t>first</a:t>
            </a:r>
            <a:r>
              <a:rPr lang="da-DK" sz="3200" i="1" dirty="0"/>
              <a:t> </a:t>
            </a:r>
            <a:r>
              <a:rPr lang="da-DK" sz="3200" i="1" dirty="0" err="1"/>
              <a:t>lecture</a:t>
            </a:r>
            <a:r>
              <a:rPr lang="da-DK" sz="3200" i="1" dirty="0"/>
              <a:t> </a:t>
            </a:r>
            <a:r>
              <a:rPr lang="da-DK" sz="3200" i="1" dirty="0" err="1"/>
              <a:t>was</a:t>
            </a:r>
            <a:r>
              <a:rPr lang="da-DK" sz="3200" i="1" dirty="0"/>
              <a:t> </a:t>
            </a:r>
            <a:r>
              <a:rPr lang="da-DK" sz="3200" i="1" dirty="0" err="1"/>
              <a:t>intimidating</a:t>
            </a:r>
            <a:r>
              <a:rPr lang="da-DK" sz="3200" i="1" dirty="0"/>
              <a:t> </a:t>
            </a:r>
            <a:br>
              <a:rPr lang="da-DK" sz="3200" i="1" dirty="0"/>
            </a:br>
            <a:r>
              <a:rPr lang="da-DK" sz="3200" i="1" dirty="0"/>
              <a:t>and </a:t>
            </a:r>
            <a:r>
              <a:rPr lang="en-US" sz="3200" i="1" dirty="0"/>
              <a:t>overwhelming”</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97F92-89FC-66F1-9B16-F6124453F10D}"/>
              </a:ext>
            </a:extLst>
          </p:cNvPr>
          <p:cNvPicPr>
            <a:picLocks noChangeAspect="1"/>
          </p:cNvPicPr>
          <p:nvPr/>
        </p:nvPicPr>
        <p:blipFill>
          <a:blip r:embed="rId3"/>
          <a:stretch>
            <a:fillRect/>
          </a:stretch>
        </p:blipFill>
        <p:spPr>
          <a:xfrm>
            <a:off x="0" y="2732582"/>
            <a:ext cx="12192000" cy="3264416"/>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1958 – 2025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727012" y="1765262"/>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701932"/>
            <a:ext cx="6041556" cy="2666017"/>
          </a:xfrm>
        </p:spPr>
        <p:txBody>
          <a:bodyPr>
            <a:normAutofit/>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7BB08BBF-9103-418E-AE68-02C34BBD79F3}"/>
              </a:ext>
            </a:extLst>
          </p:cNvPr>
          <p:cNvGraphicFramePr>
            <a:graphicFrameLocks noGrp="1"/>
          </p:cNvGraphicFramePr>
          <p:nvPr>
            <p:extLst>
              <p:ext uri="{D42A27DB-BD31-4B8C-83A1-F6EECF244321}">
                <p14:modId xmlns:p14="http://schemas.microsoft.com/office/powerpoint/2010/main" val="3350370176"/>
              </p:ext>
            </p:extLst>
          </p:nvPr>
        </p:nvGraphicFramePr>
        <p:xfrm>
          <a:off x="1122843" y="4212526"/>
          <a:ext cx="8682278" cy="2316480"/>
        </p:xfrm>
        <a:graphic>
          <a:graphicData uri="http://schemas.openxmlformats.org/drawingml/2006/table">
            <a:tbl>
              <a:tblPr firstRow="1" bandRow="1">
                <a:tableStyleId>{5C22544A-7EE6-4342-B048-85BDC9FD1C3A}</a:tableStyleId>
              </a:tblPr>
              <a:tblGrid>
                <a:gridCol w="8682278">
                  <a:extLst>
                    <a:ext uri="{9D8B030D-6E8A-4147-A177-3AD203B41FA5}">
                      <a16:colId xmlns:a16="http://schemas.microsoft.com/office/drawing/2014/main" val="1873682825"/>
                    </a:ext>
                  </a:extLst>
                </a:gridCol>
              </a:tblGrid>
              <a:tr h="0">
                <a:tc>
                  <a:txBody>
                    <a:bodyPr/>
                    <a:lstStyle/>
                    <a:p>
                      <a:r>
                        <a:rPr lang="da-DK" sz="1400" b="1" dirty="0">
                          <a:latin typeface="Courier New" panose="02070309020205020404" pitchFamily="49" charset="0"/>
                          <a:cs typeface="Courier New" panose="02070309020205020404" pitchFamily="49" charset="0"/>
                        </a:rPr>
                        <a:t>indexing.rs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400" b="1" dirty="0" err="1">
                          <a:solidFill>
                            <a:srgbClr val="000000"/>
                          </a:solidFill>
                          <a:latin typeface="Courier New" panose="02070309020205020404" pitchFamily="49" charset="0"/>
                          <a:cs typeface="Courier New" panose="02070309020205020404" pitchFamily="49" charset="0"/>
                        </a:rPr>
                        <a:t>fn</a:t>
                      </a:r>
                      <a:r>
                        <a:rPr lang="en-US" sz="1400" b="1" dirty="0">
                          <a:solidFill>
                            <a:srgbClr val="000000"/>
                          </a:solidFill>
                          <a:latin typeface="Courier New" panose="02070309020205020404" pitchFamily="49" charset="0"/>
                          <a:cs typeface="Courier New" panose="02070309020205020404" pitchFamily="49" charset="0"/>
                        </a:rPr>
                        <a:t> main() {</a:t>
                      </a:r>
                    </a:p>
                    <a:p>
                      <a:r>
                        <a:rPr lang="en-US" sz="1400" b="1" dirty="0">
                          <a:solidFill>
                            <a:srgbClr val="000000"/>
                          </a:solidFill>
                          <a:latin typeface="Courier New" panose="02070309020205020404" pitchFamily="49" charset="0"/>
                          <a:cs typeface="Courier New" panose="02070309020205020404" pitchFamily="49" charset="0"/>
                        </a:rPr>
                        <a:t>    let mut a = [3, 4];</a:t>
                      </a:r>
                    </a:p>
                    <a:p>
                      <a:r>
                        <a:rPr lang="en-US" sz="1400" b="1" dirty="0">
                          <a:solidFill>
                            <a:srgbClr val="000000"/>
                          </a:solidFill>
                          <a:latin typeface="Courier New" panose="02070309020205020404" pitchFamily="49" charset="0"/>
                          <a:cs typeface="Courier New" panose="02070309020205020404" pitchFamily="49" charset="0"/>
                        </a:rPr>
                        <a:t>    a[2] = 7;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this operation will panic at runtime</a:t>
                      </a:r>
                    </a:p>
                    <a:p>
                      <a:r>
                        <a:rPr lang="en-US" sz="1400" b="1" dirty="0">
                          <a:solidFill>
                            <a:srgbClr val="000000"/>
                          </a:solidFill>
                          <a:latin typeface="Courier New" panose="02070309020205020404" pitchFamily="49" charset="0"/>
                          <a:cs typeface="Courier New" panose="02070309020205020404" pitchFamily="49" charset="0"/>
                        </a:rPr>
                        <a:t>    for i in 2..3 { a[i] = 7 }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Run-time panic</a:t>
                      </a:r>
                      <a:r>
                        <a:rPr lang="en-US" sz="1400" b="1" dirty="0">
                          <a:solidFill>
                            <a:schemeClr val="bg1">
                              <a:lumMod val="50000"/>
                            </a:schemeClr>
                          </a:solidFill>
                          <a:latin typeface="Courier New" panose="02070309020205020404" pitchFamily="49" charset="0"/>
                          <a:cs typeface="Courier New" panose="02070309020205020404" pitchFamily="49" charset="0"/>
                        </a:rPr>
                        <a:t>: index out of bounds</a:t>
                      </a:r>
                    </a:p>
                    <a:p>
                      <a:r>
                        <a:rPr lang="en-US" sz="1400" b="1" dirty="0">
                          <a:solidFill>
                            <a:srgbClr val="000000"/>
                          </a:solidFill>
                          <a:latin typeface="Courier New" panose="02070309020205020404" pitchFamily="49" charset="0"/>
                          <a:cs typeface="Courier New" panose="02070309020205020404" pitchFamily="49" charset="0"/>
                        </a:rPr>
                        <a:t>    let b = &amp;mut a;</a:t>
                      </a:r>
                    </a:p>
                    <a:p>
                      <a:r>
                        <a:rPr lang="en-US" sz="1400" b="1" dirty="0">
                          <a:solidFill>
                            <a:srgbClr val="000000"/>
                          </a:solidFill>
                          <a:latin typeface="Courier New" panose="02070309020205020404" pitchFamily="49" charset="0"/>
                          <a:cs typeface="Courier New" panose="02070309020205020404" pitchFamily="49" charset="0"/>
                        </a:rPr>
                        <a:t>    a[1] = 6;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cannot use `a` because it was mutably </a:t>
                      </a:r>
                      <a:r>
                        <a:rPr lang="en-US" sz="1400" b="1" dirty="0">
                          <a:solidFill>
                            <a:srgbClr val="C00000"/>
                          </a:solidFill>
                          <a:latin typeface="Courier New" panose="02070309020205020404" pitchFamily="49" charset="0"/>
                          <a:cs typeface="Courier New" panose="02070309020205020404" pitchFamily="49" charset="0"/>
                        </a:rPr>
                        <a:t>borrowed</a:t>
                      </a:r>
                    </a:p>
                    <a:p>
                      <a:r>
                        <a:rPr lang="en-US" sz="1400" b="1" dirty="0">
                          <a:solidFill>
                            <a:srgbClr val="000000"/>
                          </a:solidFill>
                          <a:latin typeface="Courier New" panose="02070309020205020404" pitchFamily="49" charset="0"/>
                          <a:cs typeface="Courier New" panose="02070309020205020404" pitchFamily="49" charset="0"/>
                        </a:rPr>
                        <a:t>    (*b)[0] = 5;</a:t>
                      </a:r>
                    </a:p>
                    <a:p>
                      <a:r>
                        <a:rPr lang="en-US" sz="1400" b="1" dirty="0">
                          <a:solidFill>
                            <a:srgbClr val="000000"/>
                          </a:solidFill>
                          <a:latin typeface="Courier New" panose="02070309020205020404" pitchFamily="49" charset="0"/>
                          <a:cs typeface="Courier New" panose="02070309020205020404" pitchFamily="49" charset="0"/>
                        </a:rPr>
                        <a:t>    for i in  0..2 { </a:t>
                      </a:r>
                      <a:r>
                        <a:rPr lang="en-US" sz="1400" b="1" dirty="0" err="1">
                          <a:solidFill>
                            <a:srgbClr val="000000"/>
                          </a:solidFill>
                          <a:latin typeface="Courier New" panose="02070309020205020404" pitchFamily="49" charset="0"/>
                          <a:cs typeface="Courier New" panose="02070309020205020404" pitchFamily="49" charset="0"/>
                        </a:rPr>
                        <a:t>println</a:t>
                      </a:r>
                      <a:r>
                        <a:rPr lang="en-US" sz="1400" b="1" dirty="0">
                          <a:solidFill>
                            <a:srgbClr val="000000"/>
                          </a:solidFill>
                          <a:latin typeface="Courier New" panose="02070309020205020404" pitchFamily="49" charset="0"/>
                          <a:cs typeface="Courier New" panose="02070309020205020404" pitchFamily="49" charset="0"/>
                        </a:rPr>
                        <a:t>!("a[{}] = {}", i, a[i]) }</a:t>
                      </a:r>
                    </a:p>
                    <a:p>
                      <a:r>
                        <a:rPr lang="en-US" sz="1400" b="1" dirty="0">
                          <a:solidFill>
                            <a:srgbClr val="000000"/>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2" name="Title 1">
            <a:extLst>
              <a:ext uri="{FF2B5EF4-FFF2-40B4-BE49-F238E27FC236}">
                <a16:creationId xmlns:a16="http://schemas.microsoft.com/office/drawing/2014/main" id="{A9EBCB9A-F381-D706-A38C-5165B6C32D0B}"/>
              </a:ext>
            </a:extLst>
          </p:cNvPr>
          <p:cNvSpPr>
            <a:spLocks noGrp="1"/>
          </p:cNvSpPr>
          <p:nvPr>
            <p:ph type="title"/>
          </p:nvPr>
        </p:nvSpPr>
        <p:spPr>
          <a:xfrm>
            <a:off x="304829" y="14698"/>
            <a:ext cx="10515600" cy="1325563"/>
          </a:xfrm>
        </p:spPr>
        <p:txBody>
          <a:bodyPr/>
          <a:lstStyle/>
          <a:p>
            <a:r>
              <a:rPr lang="da-DK"/>
              <a:t>Memory safety</a:t>
            </a:r>
            <a:endParaRPr lang="en-US" dirty="0"/>
          </a:p>
        </p:txBody>
      </p:sp>
      <p:sp>
        <p:nvSpPr>
          <p:cNvPr id="3" name="Content Placeholder 2">
            <a:extLst>
              <a:ext uri="{FF2B5EF4-FFF2-40B4-BE49-F238E27FC236}">
                <a16:creationId xmlns:a16="http://schemas.microsoft.com/office/drawing/2014/main" id="{38508D54-E3FF-11BB-99A8-1FC3A8CA0341}"/>
              </a:ext>
            </a:extLst>
          </p:cNvPr>
          <p:cNvSpPr>
            <a:spLocks noGrp="1"/>
          </p:cNvSpPr>
          <p:nvPr>
            <p:ph idx="1"/>
          </p:nvPr>
        </p:nvSpPr>
        <p:spPr>
          <a:xfrm>
            <a:off x="443082" y="2063315"/>
            <a:ext cx="11138218" cy="2316480"/>
          </a:xfrm>
        </p:spPr>
        <p:txBody>
          <a:bodyPr>
            <a:normAutofit/>
          </a:bodyPr>
          <a:lstStyle/>
          <a:p>
            <a:r>
              <a:rPr lang="da-DK" dirty="0"/>
              <a:t>C and C++ </a:t>
            </a:r>
            <a:r>
              <a:rPr lang="da-DK" dirty="0" err="1"/>
              <a:t>are</a:t>
            </a:r>
            <a:r>
              <a:rPr lang="da-DK" dirty="0"/>
              <a:t> </a:t>
            </a:r>
            <a:r>
              <a:rPr lang="da-DK" dirty="0" err="1"/>
              <a:t>flexible</a:t>
            </a:r>
            <a:r>
              <a:rPr lang="da-DK" dirty="0"/>
              <a:t> but </a:t>
            </a:r>
            <a:r>
              <a:rPr lang="da-DK" b="1" dirty="0" err="1"/>
              <a:t>memory</a:t>
            </a:r>
            <a:r>
              <a:rPr lang="da-DK" b="1" dirty="0"/>
              <a:t> </a:t>
            </a:r>
            <a:r>
              <a:rPr lang="da-DK" b="1" dirty="0" err="1"/>
              <a:t>unsafe</a:t>
            </a:r>
            <a:r>
              <a:rPr lang="da-DK" i="1" dirty="0"/>
              <a:t> </a:t>
            </a:r>
            <a:r>
              <a:rPr lang="da-DK" dirty="0" err="1"/>
              <a:t>programming</a:t>
            </a:r>
            <a:r>
              <a:rPr lang="da-DK" dirty="0"/>
              <a:t> </a:t>
            </a:r>
            <a:r>
              <a:rPr lang="da-DK" dirty="0" err="1"/>
              <a:t>languages</a:t>
            </a:r>
            <a:endParaRPr lang="da-DK" dirty="0"/>
          </a:p>
          <a:p>
            <a:pPr lvl="1"/>
            <a:r>
              <a:rPr lang="en-US" dirty="0"/>
              <a:t>Unintended writes or reads to memory can be exploited by malicious cyber actors</a:t>
            </a:r>
          </a:p>
          <a:p>
            <a:r>
              <a:rPr lang="en-US" dirty="0"/>
              <a:t>Python, Java, Rust are examples of memory safe languages</a:t>
            </a:r>
          </a:p>
          <a:p>
            <a:r>
              <a:rPr lang="en-US" dirty="0"/>
              <a:t>Rust aims at achieving the efficiency of C by slightly restricting flexibility</a:t>
            </a:r>
          </a:p>
        </p:txBody>
      </p:sp>
      <p:sp>
        <p:nvSpPr>
          <p:cNvPr id="5" name="TextBox 4">
            <a:extLst>
              <a:ext uri="{FF2B5EF4-FFF2-40B4-BE49-F238E27FC236}">
                <a16:creationId xmlns:a16="http://schemas.microsoft.com/office/drawing/2014/main" id="{EB1E6279-5B51-ACDF-A7D4-8C9779141DFA}"/>
              </a:ext>
            </a:extLst>
          </p:cNvPr>
          <p:cNvSpPr txBox="1"/>
          <p:nvPr/>
        </p:nvSpPr>
        <p:spPr>
          <a:xfrm>
            <a:off x="7550687" y="6116265"/>
            <a:ext cx="1908810" cy="369332"/>
          </a:xfrm>
          <a:prstGeom prst="rect">
            <a:avLst/>
          </a:prstGeom>
          <a:noFill/>
        </p:spPr>
        <p:txBody>
          <a:bodyPr wrap="square">
            <a:spAutoFit/>
          </a:bodyPr>
          <a:lstStyle/>
          <a:p>
            <a:r>
              <a:rPr lang="en-US" dirty="0">
                <a:hlinkClick r:id="rId3"/>
              </a:rPr>
              <a:t>www.rust-lang.org</a:t>
            </a:r>
            <a:endParaRPr lang="en-US" dirty="0"/>
          </a:p>
        </p:txBody>
      </p:sp>
      <p:pic>
        <p:nvPicPr>
          <p:cNvPr id="7" name="Graphic 6">
            <a:extLst>
              <a:ext uri="{FF2B5EF4-FFF2-40B4-BE49-F238E27FC236}">
                <a16:creationId xmlns:a16="http://schemas.microsoft.com/office/drawing/2014/main" id="{C671DA5A-D536-083C-49FD-35659AC469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65797" y="6072343"/>
            <a:ext cx="465522" cy="465522"/>
          </a:xfrm>
          <a:prstGeom prst="rect">
            <a:avLst/>
          </a:prstGeom>
        </p:spPr>
      </p:pic>
      <p:sp>
        <p:nvSpPr>
          <p:cNvPr id="10" name="TextBox 9">
            <a:extLst>
              <a:ext uri="{FF2B5EF4-FFF2-40B4-BE49-F238E27FC236}">
                <a16:creationId xmlns:a16="http://schemas.microsoft.com/office/drawing/2014/main" id="{5AE35FCA-71AD-2EEB-A00E-CE7C2707FC1D}"/>
              </a:ext>
            </a:extLst>
          </p:cNvPr>
          <p:cNvSpPr txBox="1"/>
          <p:nvPr/>
        </p:nvSpPr>
        <p:spPr>
          <a:xfrm>
            <a:off x="344293" y="1198480"/>
            <a:ext cx="10774644" cy="923330"/>
          </a:xfrm>
          <a:prstGeom prst="rect">
            <a:avLst/>
          </a:prstGeom>
          <a:noFill/>
        </p:spPr>
        <p:txBody>
          <a:bodyPr wrap="square" rtlCol="0">
            <a:spAutoFit/>
          </a:bodyPr>
          <a:lstStyle/>
          <a:p>
            <a:r>
              <a:rPr lang="en-US" dirty="0"/>
              <a:t>The White House 2024 | Press Release: “</a:t>
            </a:r>
            <a:r>
              <a:rPr lang="en-US" i="1" dirty="0"/>
              <a:t>Future Software Should Be Memory Safe</a:t>
            </a:r>
            <a:r>
              <a:rPr lang="en-US" dirty="0"/>
              <a:t>” (</a:t>
            </a:r>
            <a:r>
              <a:rPr lang="en-US" dirty="0">
                <a:hlinkClick r:id="rId6"/>
              </a:rPr>
              <a:t>www.whitehouse.gov</a:t>
            </a:r>
            <a:r>
              <a:rPr lang="en-US" dirty="0"/>
              <a:t>)</a:t>
            </a:r>
          </a:p>
          <a:p>
            <a:r>
              <a:rPr lang="en-US" dirty="0"/>
              <a:t>National Security Agency 2022 | Cybersecurity Information Sheet: </a:t>
            </a:r>
            <a:r>
              <a:rPr lang="en-US" i="1" dirty="0"/>
              <a:t>Software Memory Safety</a:t>
            </a:r>
            <a:r>
              <a:rPr lang="en-US" dirty="0"/>
              <a:t> (</a:t>
            </a:r>
            <a:r>
              <a:rPr lang="en-US" dirty="0">
                <a:hlinkClick r:id="rId7"/>
              </a:rPr>
              <a:t>media.defense.gov</a:t>
            </a:r>
            <a:r>
              <a:rPr lang="en-US" dirty="0"/>
              <a:t>)</a:t>
            </a:r>
          </a:p>
          <a:p>
            <a:endParaRPr lang="en-US" dirty="0"/>
          </a:p>
        </p:txBody>
      </p:sp>
      <p:graphicFrame>
        <p:nvGraphicFramePr>
          <p:cNvPr id="13" name="Table 12">
            <a:extLst>
              <a:ext uri="{FF2B5EF4-FFF2-40B4-BE49-F238E27FC236}">
                <a16:creationId xmlns:a16="http://schemas.microsoft.com/office/drawing/2014/main" id="{1968B6E7-653C-ABE7-56F3-DC472404686B}"/>
              </a:ext>
            </a:extLst>
          </p:cNvPr>
          <p:cNvGraphicFramePr>
            <a:graphicFrameLocks noGrp="1"/>
          </p:cNvGraphicFramePr>
          <p:nvPr>
            <p:extLst>
              <p:ext uri="{D42A27DB-BD31-4B8C-83A1-F6EECF244321}">
                <p14:modId xmlns:p14="http://schemas.microsoft.com/office/powerpoint/2010/main" val="2941993773"/>
              </p:ext>
            </p:extLst>
          </p:nvPr>
        </p:nvGraphicFramePr>
        <p:xfrm>
          <a:off x="10006149" y="4144130"/>
          <a:ext cx="1449977" cy="2334915"/>
        </p:xfrm>
        <a:graphic>
          <a:graphicData uri="http://schemas.openxmlformats.org/drawingml/2006/table">
            <a:tbl>
              <a:tblPr firstRow="1" bandRow="1">
                <a:tableStyleId>{2D5ABB26-0587-4C30-8999-92F81FD0307C}</a:tableStyleId>
              </a:tblPr>
              <a:tblGrid>
                <a:gridCol w="353348">
                  <a:extLst>
                    <a:ext uri="{9D8B030D-6E8A-4147-A177-3AD203B41FA5}">
                      <a16:colId xmlns:a16="http://schemas.microsoft.com/office/drawing/2014/main" val="2667371781"/>
                    </a:ext>
                  </a:extLst>
                </a:gridCol>
                <a:gridCol w="290330">
                  <a:extLst>
                    <a:ext uri="{9D8B030D-6E8A-4147-A177-3AD203B41FA5}">
                      <a16:colId xmlns:a16="http://schemas.microsoft.com/office/drawing/2014/main" val="3241505654"/>
                    </a:ext>
                  </a:extLst>
                </a:gridCol>
                <a:gridCol w="806299">
                  <a:extLst>
                    <a:ext uri="{9D8B030D-6E8A-4147-A177-3AD203B41FA5}">
                      <a16:colId xmlns:a16="http://schemas.microsoft.com/office/drawing/2014/main" val="1073523339"/>
                    </a:ext>
                  </a:extLst>
                </a:gridCol>
              </a:tblGrid>
              <a:tr h="191193">
                <a:tc gridSpan="3">
                  <a:txBody>
                    <a:bodyPr/>
                    <a:lstStyle/>
                    <a:p>
                      <a:pPr algn="l"/>
                      <a:r>
                        <a:rPr lang="en-US" sz="1400" b="1" dirty="0"/>
                        <a:t>   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28563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13244601"/>
                  </a:ext>
                </a:extLst>
              </a:tr>
              <a:tr h="30600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b</a:t>
                      </a:r>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74488798"/>
                  </a:ext>
                </a:extLst>
              </a:tr>
              <a:tr h="40127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218901">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3</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25622">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4</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408445">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4" name="Left Brace 13">
            <a:extLst>
              <a:ext uri="{FF2B5EF4-FFF2-40B4-BE49-F238E27FC236}">
                <a16:creationId xmlns:a16="http://schemas.microsoft.com/office/drawing/2014/main" id="{37F470AA-61DC-446A-A8AF-B01F01CA9279}"/>
              </a:ext>
            </a:extLst>
          </p:cNvPr>
          <p:cNvSpPr/>
          <p:nvPr/>
        </p:nvSpPr>
        <p:spPr>
          <a:xfrm>
            <a:off x="10178348" y="5467211"/>
            <a:ext cx="111760" cy="604562"/>
          </a:xfrm>
          <a:prstGeom prst="leftBrace">
            <a:avLst>
              <a:gd name="adj1" fmla="val 3532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BCE501E9-87C9-9701-7A46-714BA0392579}"/>
              </a:ext>
            </a:extLst>
          </p:cNvPr>
          <p:cNvSpPr txBox="1"/>
          <p:nvPr/>
        </p:nvSpPr>
        <p:spPr>
          <a:xfrm>
            <a:off x="9926254" y="5621049"/>
            <a:ext cx="313849" cy="307777"/>
          </a:xfrm>
          <a:prstGeom prst="rect">
            <a:avLst/>
          </a:prstGeom>
          <a:noFill/>
        </p:spPr>
        <p:txBody>
          <a:bodyPr wrap="square">
            <a:spAutoFit/>
          </a:bodyPr>
          <a:lstStyle/>
          <a:p>
            <a:pPr algn="r"/>
            <a:r>
              <a:rPr lang="en-US" sz="1400" dirty="0">
                <a:latin typeface="Courier New" panose="02070309020205020404" pitchFamily="49" charset="0"/>
                <a:cs typeface="Courier New" panose="02070309020205020404" pitchFamily="49" charset="0"/>
              </a:rPr>
              <a:t>a</a:t>
            </a:r>
            <a:endParaRPr lang="en-US" sz="1400" dirty="0"/>
          </a:p>
        </p:txBody>
      </p:sp>
      <p:pic>
        <p:nvPicPr>
          <p:cNvPr id="19" name="Picture 18">
            <a:extLst>
              <a:ext uri="{FF2B5EF4-FFF2-40B4-BE49-F238E27FC236}">
                <a16:creationId xmlns:a16="http://schemas.microsoft.com/office/drawing/2014/main" id="{94DC24CC-26EF-0E22-BAC8-E7C24B4C62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83184" y="2501130"/>
            <a:ext cx="487666" cy="405904"/>
          </a:xfrm>
          <a:prstGeom prst="rect">
            <a:avLst/>
          </a:prstGeom>
        </p:spPr>
      </p:pic>
      <p:sp>
        <p:nvSpPr>
          <p:cNvPr id="9" name="Arc 8">
            <a:extLst>
              <a:ext uri="{FF2B5EF4-FFF2-40B4-BE49-F238E27FC236}">
                <a16:creationId xmlns:a16="http://schemas.microsoft.com/office/drawing/2014/main" id="{99E4A96C-64D7-BF06-AF40-55450594C7A1}"/>
              </a:ext>
            </a:extLst>
          </p:cNvPr>
          <p:cNvSpPr/>
          <p:nvPr/>
        </p:nvSpPr>
        <p:spPr>
          <a:xfrm flipV="1">
            <a:off x="10198100" y="4909814"/>
            <a:ext cx="675936" cy="640083"/>
          </a:xfrm>
          <a:prstGeom prst="arc">
            <a:avLst>
              <a:gd name="adj1" fmla="val 5832827"/>
              <a:gd name="adj2" fmla="val 13463902"/>
            </a:avLst>
          </a:prstGeom>
          <a:noFill/>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171579A7-2DE9-C6BE-2D74-4DA0C61D9560}"/>
              </a:ext>
            </a:extLst>
          </p:cNvPr>
          <p:cNvSpPr txBox="1"/>
          <p:nvPr/>
        </p:nvSpPr>
        <p:spPr>
          <a:xfrm>
            <a:off x="6487427" y="86627"/>
            <a:ext cx="5569818" cy="369332"/>
          </a:xfrm>
          <a:prstGeom prst="rect">
            <a:avLst/>
          </a:prstGeom>
          <a:noFill/>
        </p:spPr>
        <p:txBody>
          <a:bodyPr wrap="square" rtlCol="0">
            <a:spAutoFit/>
          </a:bodyPr>
          <a:lstStyle/>
          <a:p>
            <a:pPr algn="r"/>
            <a:r>
              <a:rPr lang="en-US" dirty="0"/>
              <a:t>(</a:t>
            </a:r>
            <a:r>
              <a:rPr lang="en-US"/>
              <a:t>Rust created by </a:t>
            </a:r>
            <a:r>
              <a:rPr lang="en-US" dirty="0"/>
              <a:t>Graydon Hoare 2006)</a:t>
            </a:r>
          </a:p>
        </p:txBody>
      </p:sp>
    </p:spTree>
    <p:extLst>
      <p:ext uri="{BB962C8B-B14F-4D97-AF65-F5344CB8AC3E}">
        <p14:creationId xmlns:p14="http://schemas.microsoft.com/office/powerpoint/2010/main" val="335229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14" grpId="0" animBg="1"/>
      <p:bldP spid="18" grpId="0"/>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4863E1-2B9C-A543-06C5-C1A0575D1E78}"/>
              </a:ext>
            </a:extLst>
          </p:cNvPr>
          <p:cNvPicPr>
            <a:picLocks noChangeAspect="1"/>
          </p:cNvPicPr>
          <p:nvPr/>
        </p:nvPicPr>
        <p:blipFill>
          <a:blip r:embed="rId2"/>
          <a:stretch>
            <a:fillRect/>
          </a:stretch>
        </p:blipFill>
        <p:spPr>
          <a:xfrm>
            <a:off x="958916" y="680936"/>
            <a:ext cx="10451462" cy="5765260"/>
          </a:xfrm>
          <a:prstGeom prst="rect">
            <a:avLst/>
          </a:prstGeom>
        </p:spPr>
      </p:pic>
    </p:spTree>
    <p:extLst>
      <p:ext uri="{BB962C8B-B14F-4D97-AF65-F5344CB8AC3E}">
        <p14:creationId xmlns:p14="http://schemas.microsoft.com/office/powerpoint/2010/main" val="1517461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611016" y="4160522"/>
            <a:ext cx="7311306" cy="2466030"/>
          </a:xfrm>
        </p:spPr>
        <p:txBody>
          <a:bodyPr>
            <a:normAutofit fontScale="850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a:t>
            </a:r>
          </a:p>
          <a:p>
            <a:r>
              <a:rPr lang="en-US" dirty="0"/>
              <a:t>Automatic garbage collection increases memory safety</a:t>
            </a:r>
            <a:r>
              <a:rPr lang="en-US" b="1" dirty="0"/>
              <a:t>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
                                            <p:txEl>
                                              <p:pRg st="2" end="2"/>
                                            </p:txEl>
                                          </p:spTgt>
                                        </p:tgtEl>
                                        <p:attrNameLst>
                                          <p:attrName>style.visibility</p:attrName>
                                        </p:attrNameLst>
                                      </p:cBhvr>
                                      <p:to>
                                        <p:strVal val="visible"/>
                                      </p:to>
                                    </p:set>
                                    <p:animEffect transition="in" filter="fade">
                                      <p:cBhvr>
                                        <p:cTn id="58"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8947596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a:t>
                      </a:r>
                      <a:r>
                        <a:rPr lang="en-US" sz="1800" b="1">
                          <a:solidFill>
                            <a:schemeClr val="bg1">
                              <a:lumMod val="50000"/>
                            </a:schemeClr>
                          </a:solidFill>
                          <a:latin typeface="Courier New" panose="02070309020205020404" pitchFamily="49" charset="0"/>
                          <a:cs typeface="Courier New" panose="02070309020205020404" pitchFamily="49" charset="0"/>
                        </a:rPr>
                        <a:t>Sum =", </a:t>
                      </a:r>
                      <a:r>
                        <a:rPr lang="en-US" sz="1800" b="1" dirty="0">
                          <a:solidFill>
                            <a:schemeClr val="bg1">
                              <a:lumMod val="50000"/>
                            </a:schemeClr>
                          </a:solidFill>
                          <a:latin typeface="Courier New" panose="02070309020205020404" pitchFamily="49" charset="0"/>
                          <a:cs typeface="Courier New" panose="02070309020205020404" pitchFamily="49" charset="0"/>
                        </a:rPr>
                        <a:t>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12285"/>
              <a:ext cx="5221706" cy="2118107"/>
              <a:chOff x="4324724" y="1770393"/>
              <a:chExt cx="5221706" cy="2118107"/>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330155" y="2115724"/>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sp>
            <p:nvSpPr>
              <p:cNvPr id="23" name="TextBox 22">
                <a:extLst>
                  <a:ext uri="{FF2B5EF4-FFF2-40B4-BE49-F238E27FC236}">
                    <a16:creationId xmlns:a16="http://schemas.microsoft.com/office/drawing/2014/main" id="{7F7C3F01-8C29-A488-9B2F-57170A8DDF16}"/>
                  </a:ext>
                </a:extLst>
              </p:cNvPr>
              <p:cNvSpPr txBox="1"/>
              <p:nvPr/>
            </p:nvSpPr>
            <p:spPr>
              <a:xfrm>
                <a:off x="7091852" y="1770393"/>
                <a:ext cx="1863110" cy="369332"/>
              </a:xfrm>
              <a:prstGeom prst="rect">
                <a:avLst/>
              </a:prstGeom>
              <a:noFill/>
            </p:spPr>
            <p:txBody>
              <a:bodyPr wrap="square" rtlCol="0">
                <a:spAutoFit/>
              </a:bodyPr>
              <a:lstStyle/>
              <a:p>
                <a:r>
                  <a:rPr lang="da-DK" dirty="0"/>
                  <a:t>Machine learning</a:t>
                </a:r>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sp>
          <p:nvSpPr>
            <p:cNvPr id="24" name="TextBox 23">
              <a:extLst>
                <a:ext uri="{FF2B5EF4-FFF2-40B4-BE49-F238E27FC236}">
                  <a16:creationId xmlns:a16="http://schemas.microsoft.com/office/drawing/2014/main" id="{445006EA-E819-1F1B-4F5F-BB768AD7D627}"/>
                </a:ext>
              </a:extLst>
            </p:cNvPr>
            <p:cNvSpPr txBox="1"/>
            <p:nvPr/>
          </p:nvSpPr>
          <p:spPr>
            <a:xfrm>
              <a:off x="3043078" y="1607175"/>
              <a:ext cx="914400" cy="369332"/>
            </a:xfrm>
            <a:prstGeom prst="rect">
              <a:avLst/>
            </a:prstGeom>
            <a:noFill/>
          </p:spPr>
          <p:txBody>
            <a:bodyPr wrap="square" rtlCol="0">
              <a:spAutoFit/>
            </a:bodyPr>
            <a:lstStyle/>
            <a:p>
              <a:r>
                <a:rPr lang="da-DK" dirty="0"/>
                <a:t>Rust</a:t>
              </a:r>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a:t>
            </a:r>
            <a:r>
              <a:rPr lang="en-US">
                <a:sym typeface="Wingdings" panose="05000000000000000000" pitchFamily="2" charset="2"/>
              </a:rPr>
              <a:t>release 3.13.1</a:t>
            </a:r>
            <a:endParaRPr lang="en-US" dirty="0">
              <a:sym typeface="Wingdings" panose="05000000000000000000" pitchFamily="2" charset="2"/>
            </a:endParaRP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+500.000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4033838"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a:p>
            <a:endParaRPr lang="en-US" sz="2400" dirty="0"/>
          </a:p>
          <a:p>
            <a:r>
              <a:rPr lang="en-US" sz="2400" dirty="0"/>
              <a:t>Note: Sometimes “python” is installed as “python3”</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a:t>
            </a:r>
            <a:r>
              <a:rPr lang="da-DK" sz="2400" dirty="0" err="1"/>
              <a:t>course</a:t>
            </a:r>
            <a:r>
              <a:rPr lang="da-DK" sz="2400" dirty="0"/>
              <a:t>/130939/</a:t>
            </a:r>
            <a:endParaRPr lang="en-US" sz="2400" dirty="0"/>
          </a:p>
        </p:txBody>
      </p:sp>
      <p:sp>
        <p:nvSpPr>
          <p:cNvPr id="3" name="Content Placeholder 2"/>
          <p:cNvSpPr>
            <a:spLocks noGrp="1"/>
          </p:cNvSpPr>
          <p:nvPr>
            <p:ph idx="1"/>
          </p:nvPr>
        </p:nvSpPr>
        <p:spPr>
          <a:xfrm>
            <a:off x="275943"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609358" y="1604159"/>
            <a:ext cx="4274634"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 no AI</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a:t>
            </a:r>
          </a:p>
          <a:p>
            <a:pPr>
              <a:tabLst>
                <a:tab pos="539750" algn="l"/>
              </a:tabLst>
            </a:pPr>
            <a:r>
              <a:rPr lang="en-US" sz="1400" dirty="0"/>
              <a:t>	assignments and submission of </a:t>
            </a:r>
          </a:p>
          <a:p>
            <a:pPr>
              <a:tabLst>
                <a:tab pos="539750" algn="l"/>
              </a:tabLst>
            </a:pPr>
            <a:r>
              <a:rPr lang="en-US" sz="1400" b="1" dirty="0">
                <a:solidFill>
                  <a:srgbClr val="C00000"/>
                </a:solidFill>
              </a:rPr>
              <a:t>	1 implementation project</a:t>
            </a:r>
            <a:endParaRPr lang="en-US" sz="1400" dirty="0"/>
          </a:p>
          <a:p>
            <a:pPr>
              <a:tabLst>
                <a:tab pos="539750" algn="l"/>
              </a:tabLst>
            </a:pPr>
            <a:r>
              <a:rPr lang="en-US" sz="1400" b="1" dirty="0"/>
              <a:t>Notes	</a:t>
            </a:r>
            <a:r>
              <a:rPr lang="en-US" sz="1400" dirty="0"/>
              <a:t>Grade reflects an overall assessment of 	implementation project and written	examination. Project counts 20% and 	written exam counts 80%</a:t>
            </a:r>
          </a:p>
        </p:txBody>
      </p:sp>
    </p:spTree>
    <p:extLst>
      <p:ext uri="{BB962C8B-B14F-4D97-AF65-F5344CB8AC3E}">
        <p14:creationId xmlns:p14="http://schemas.microsoft.com/office/powerpoint/2010/main" val="34278773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231188"/>
            <a:ext cx="3968320" cy="4148120"/>
          </a:xfrm>
        </p:spPr>
        <p:txBody>
          <a:bodyPr>
            <a:normAutofit lnSpcReduction="10000"/>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latin typeface="Courier New" panose="02070309020205020404" pitchFamily="49" charset="0"/>
              <a:cs typeface="Courier New" panose="02070309020205020404" pitchFamily="49" charset="0"/>
            </a:endParaRPr>
          </a:p>
          <a:p>
            <a:pPr marL="0" indent="0">
              <a:buNone/>
            </a:pPr>
            <a:endParaRPr lang="en-US" sz="1800" dirty="0"/>
          </a:p>
          <a:p>
            <a:pPr marL="0" indent="0">
              <a:buNone/>
            </a:pPr>
            <a:endParaRPr lang="en-US" sz="1800" dirty="0"/>
          </a:p>
          <a:p>
            <a:r>
              <a:rPr lang="en-US" sz="2400" dirty="0"/>
              <a:t>pip = the Python package manager</a:t>
            </a:r>
          </a:p>
          <a:p>
            <a:r>
              <a:rPr lang="en-US" sz="2400" dirty="0"/>
              <a:t>Note</a:t>
            </a:r>
            <a:r>
              <a:rPr lang="en-US" sz="2400" b="1" dirty="0"/>
              <a:t>: </a:t>
            </a:r>
            <a:r>
              <a:rPr lang="en-US" sz="2400" dirty="0"/>
              <a:t> Sometimes “pip” is installed as “pip3”</a:t>
            </a:r>
          </a:p>
          <a:p>
            <a:pPr marL="0" indent="0" algn="ctr">
              <a:buNone/>
            </a:pP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589784" y="1973879"/>
            <a:ext cx="6393501" cy="3633102"/>
          </a:xfrm>
          <a:prstGeom prst="rect">
            <a:avLst/>
          </a:prstGeom>
        </p:spPr>
      </p:pic>
      <p:pic>
        <p:nvPicPr>
          <p:cNvPr id="5" name="Picture 4"/>
          <p:cNvPicPr>
            <a:picLocks noChangeAspect="1"/>
          </p:cNvPicPr>
          <p:nvPr/>
        </p:nvPicPr>
        <p:blipFill>
          <a:blip r:embed="rId4"/>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a:t>2D and 3D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6"/>
            <a:ext cx="10515600" cy="5310553"/>
          </a:xfrm>
        </p:spPr>
        <p:txBody>
          <a:bodyPr>
            <a:normAutofit fontScale="475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 +500.000 packages)</a:t>
            </a:r>
            <a:endParaRPr lang="da-DK" dirty="0"/>
          </a:p>
          <a:p>
            <a:r>
              <a:rPr lang="en-US" b="1" dirty="0"/>
              <a:t>IDEs (Integrated development environment)</a:t>
            </a:r>
          </a:p>
          <a:p>
            <a:pPr lvl="1"/>
            <a:r>
              <a:rPr lang="en-US" dirty="0"/>
              <a:t>IDLE comes with Python (docs.python.org/3/library/idle.html)</a:t>
            </a:r>
          </a:p>
          <a:p>
            <a:pPr lvl="1"/>
            <a:r>
              <a:rPr lang="en-US" dirty="0"/>
              <a:t>Anaconda w. Spyder,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r>
              <a:rPr lang="da-DK" b="1" dirty="0"/>
              <a:t>Pair </a:t>
            </a:r>
            <a:r>
              <a:rPr lang="da-DK" b="1" dirty="0" err="1"/>
              <a:t>programming</a:t>
            </a:r>
            <a:r>
              <a:rPr lang="da-DK" b="1" dirty="0"/>
              <a:t> plugins (</a:t>
            </a:r>
            <a:r>
              <a:rPr lang="da-DK" b="1" dirty="0" err="1"/>
              <a:t>share</a:t>
            </a:r>
            <a:r>
              <a:rPr lang="da-DK" b="1" dirty="0"/>
              <a:t> </a:t>
            </a:r>
            <a:r>
              <a:rPr lang="da-DK" b="1" dirty="0" err="1"/>
              <a:t>your</a:t>
            </a:r>
            <a:r>
              <a:rPr lang="da-DK" b="1" dirty="0"/>
              <a:t> editor with </a:t>
            </a:r>
            <a:r>
              <a:rPr lang="da-DK" b="1" dirty="0" err="1"/>
              <a:t>others</a:t>
            </a:r>
            <a:r>
              <a:rPr lang="da-DK" b="1" dirty="0"/>
              <a:t>)</a:t>
            </a:r>
          </a:p>
          <a:p>
            <a:pPr lvl="1"/>
            <a:r>
              <a:rPr lang="da-DK" dirty="0" err="1"/>
              <a:t>PyCharm</a:t>
            </a:r>
            <a:r>
              <a:rPr lang="da-DK" dirty="0"/>
              <a:t> : </a:t>
            </a:r>
            <a:r>
              <a:rPr lang="da-DK" dirty="0">
                <a:hlinkClick r:id="rId3"/>
              </a:rPr>
              <a:t>Code With </a:t>
            </a:r>
            <a:r>
              <a:rPr lang="da-DK" dirty="0" err="1">
                <a:hlinkClick r:id="rId3"/>
              </a:rPr>
              <a:t>Me</a:t>
            </a:r>
            <a:endParaRPr lang="da-DK" dirty="0"/>
          </a:p>
          <a:p>
            <a:pPr lvl="1"/>
            <a:r>
              <a:rPr lang="da-DK" dirty="0"/>
              <a:t>Visual Studio Code : </a:t>
            </a:r>
            <a:r>
              <a:rPr lang="da-DK" dirty="0">
                <a:hlinkClick r:id="rId4"/>
              </a:rPr>
              <a:t>Live </a:t>
            </a:r>
            <a:r>
              <a:rPr lang="da-DK" dirty="0" err="1">
                <a:hlinkClick r:id="rId4"/>
              </a:rPr>
              <a:t>Share</a:t>
            </a:r>
            <a:endParaRPr lang="da-DK" dirty="0"/>
          </a:p>
          <a:p>
            <a:pPr lvl="1"/>
            <a:endParaRPr lang="da-DK"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5927371" y="6119791"/>
            <a:ext cx="5173683" cy="400110"/>
          </a:xfrm>
          <a:prstGeom prst="rect">
            <a:avLst/>
          </a:prstGeom>
          <a:noFill/>
        </p:spPr>
        <p:txBody>
          <a:bodyPr wrap="square" rtlCol="0">
            <a:spAutoFit/>
          </a:bodyPr>
          <a:lstStyle/>
          <a:p>
            <a:pPr algn="r"/>
            <a:r>
              <a:rPr lang="da-DK" sz="2000" dirty="0"/>
              <a:t>Try to google ”</a:t>
            </a:r>
            <a:r>
              <a:rPr lang="da-DK" sz="2000" dirty="0" err="1">
                <a:hlinkClick r:id="rId6"/>
              </a:rPr>
              <a:t>best</a:t>
            </a:r>
            <a:r>
              <a:rPr lang="da-DK" sz="2000" dirty="0">
                <a:hlinkClick r:id="rId6"/>
              </a:rPr>
              <a:t> ide </a:t>
            </a:r>
            <a:r>
              <a:rPr lang="da-DK" sz="2000" dirty="0" err="1">
                <a:hlinkClick r:id="rId6"/>
              </a:rPr>
              <a:t>python</a:t>
            </a:r>
            <a:r>
              <a:rPr lang="da-DK" sz="2000" dirty="0"/>
              <a:t>”</a:t>
            </a:r>
          </a:p>
        </p:txBody>
      </p:sp>
      <p:grpSp>
        <p:nvGrpSpPr>
          <p:cNvPr id="6" name="Group 5">
            <a:extLst>
              <a:ext uri="{FF2B5EF4-FFF2-40B4-BE49-F238E27FC236}">
                <a16:creationId xmlns:a16="http://schemas.microsoft.com/office/drawing/2014/main" id="{6088F52D-7C0E-44E1-2F20-2395F2D95E66}"/>
              </a:ext>
            </a:extLst>
          </p:cNvPr>
          <p:cNvGrpSpPr/>
          <p:nvPr/>
        </p:nvGrpSpPr>
        <p:grpSpPr>
          <a:xfrm>
            <a:off x="5927372" y="3528918"/>
            <a:ext cx="5750278" cy="1013628"/>
            <a:chOff x="5927372" y="3528918"/>
            <a:chExt cx="5750278" cy="1013628"/>
          </a:xfrm>
        </p:grpSpPr>
        <p:sp>
          <p:nvSpPr>
            <p:cNvPr id="8" name="Down Arrow 4">
              <a:extLst>
                <a:ext uri="{FF2B5EF4-FFF2-40B4-BE49-F238E27FC236}">
                  <a16:creationId xmlns:a16="http://schemas.microsoft.com/office/drawing/2014/main" id="{A49233E9-62BE-8A26-E739-04B8D339B625}"/>
                </a:ext>
              </a:extLst>
            </p:cNvPr>
            <p:cNvSpPr/>
            <p:nvPr/>
          </p:nvSpPr>
          <p:spPr>
            <a:xfrm rot="16200000" flipV="1">
              <a:off x="6067769" y="3409396"/>
              <a:ext cx="307777" cy="58857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9" name="Down Arrow 4">
              <a:extLst>
                <a:ext uri="{FF2B5EF4-FFF2-40B4-BE49-F238E27FC236}">
                  <a16:creationId xmlns:a16="http://schemas.microsoft.com/office/drawing/2014/main" id="{623BF934-C344-A5CB-6860-50F26E607F57}"/>
                </a:ext>
              </a:extLst>
            </p:cNvPr>
            <p:cNvSpPr/>
            <p:nvPr/>
          </p:nvSpPr>
          <p:spPr>
            <a:xfrm rot="16200000" flipV="1">
              <a:off x="6067769" y="3998025"/>
              <a:ext cx="307777" cy="58857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CB7E636A-EC06-5EA0-F13F-4E7884C95AF8}"/>
                </a:ext>
              </a:extLst>
            </p:cNvPr>
            <p:cNvSpPr txBox="1"/>
            <p:nvPr/>
          </p:nvSpPr>
          <p:spPr>
            <a:xfrm>
              <a:off x="6557010" y="4019326"/>
              <a:ext cx="5120640" cy="523220"/>
            </a:xfrm>
            <a:prstGeom prst="rect">
              <a:avLst/>
            </a:prstGeom>
            <a:noFill/>
          </p:spPr>
          <p:txBody>
            <a:bodyPr wrap="square" rtlCol="0">
              <a:spAutoFit/>
            </a:bodyPr>
            <a:lstStyle/>
            <a:p>
              <a:r>
                <a:rPr lang="en-US" sz="1400" i="1" dirty="0"/>
                <a:t>Visual Studio Code is used by more than twice as many developers than its nearest alternative</a:t>
              </a:r>
              <a:r>
                <a:rPr lang="en-US" sz="1400" dirty="0"/>
                <a:t>, </a:t>
              </a:r>
              <a:r>
                <a:rPr lang="en-US" sz="1400" dirty="0">
                  <a:hlinkClick r:id="rId7"/>
                </a:rPr>
                <a:t>Stack overflow survey 2025</a:t>
              </a:r>
              <a:endParaRPr lang="en-US" sz="1400" dirty="0"/>
            </a:p>
          </p:txBody>
        </p:sp>
        <p:sp>
          <p:nvSpPr>
            <p:cNvPr id="11" name="TextBox 10">
              <a:extLst>
                <a:ext uri="{FF2B5EF4-FFF2-40B4-BE49-F238E27FC236}">
                  <a16:creationId xmlns:a16="http://schemas.microsoft.com/office/drawing/2014/main" id="{3AA3733B-25EF-3785-15E0-9320A83F7189}"/>
                </a:ext>
              </a:extLst>
            </p:cNvPr>
            <p:cNvSpPr txBox="1"/>
            <p:nvPr/>
          </p:nvSpPr>
          <p:spPr>
            <a:xfrm>
              <a:off x="6557010" y="3528918"/>
              <a:ext cx="5120640" cy="307777"/>
            </a:xfrm>
            <a:prstGeom prst="rect">
              <a:avLst/>
            </a:prstGeom>
            <a:noFill/>
          </p:spPr>
          <p:txBody>
            <a:bodyPr wrap="square" rtlCol="0">
              <a:spAutoFit/>
            </a:bodyPr>
            <a:lstStyle/>
            <a:p>
              <a:r>
                <a:rPr lang="da-DK" sz="1400" dirty="0"/>
                <a:t>Good beginer Python IDE </a:t>
              </a:r>
              <a:endParaRPr lang="en-US" sz="1400" dirty="0"/>
            </a:p>
          </p:txBody>
        </p:sp>
      </p:grpSp>
    </p:spTree>
    <p:extLst>
      <p:ext uri="{BB962C8B-B14F-4D97-AF65-F5344CB8AC3E}">
        <p14:creationId xmlns:p14="http://schemas.microsoft.com/office/powerpoint/2010/main" val="1032111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dirty="0"/>
              <a:t>IDEs and AI assistants</a:t>
            </a:r>
            <a:endParaRPr lang="da-DK" dirty="0"/>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4293136"/>
          </a:xfrm>
        </p:spPr>
        <p:txBody>
          <a:bodyPr>
            <a:normAutofit lnSpcReduction="10000"/>
          </a:bodyPr>
          <a:lstStyle/>
          <a:p>
            <a:r>
              <a:rPr lang="en-US" dirty="0"/>
              <a:t>Some IDEs integrate AI assistants to support code suggestions, </a:t>
            </a:r>
            <a:br>
              <a:rPr lang="en-US" dirty="0"/>
            </a:br>
            <a:r>
              <a:rPr lang="en-US" dirty="0"/>
              <a:t>e.g. </a:t>
            </a:r>
            <a:r>
              <a:rPr lang="en-US" dirty="0">
                <a:hlinkClick r:id="rId3"/>
              </a:rPr>
              <a:t>GitHub Copilot </a:t>
            </a:r>
            <a:r>
              <a:rPr lang="en-US" dirty="0"/>
              <a:t>in </a:t>
            </a:r>
            <a:r>
              <a:rPr lang="en-US" dirty="0">
                <a:hlinkClick r:id="rId4"/>
              </a:rPr>
              <a:t>VS Code</a:t>
            </a:r>
            <a:endParaRPr lang="en-US" dirty="0"/>
          </a:p>
          <a:p>
            <a:pPr>
              <a:spcBef>
                <a:spcPts val="2400"/>
              </a:spcBef>
            </a:pPr>
            <a:r>
              <a:rPr lang="en-US" dirty="0"/>
              <a:t>AI assistants increase productivity </a:t>
            </a:r>
            <a:r>
              <a:rPr lang="en-US" i="1" dirty="0"/>
              <a:t>if</a:t>
            </a:r>
            <a:r>
              <a:rPr lang="en-US" dirty="0"/>
              <a:t> you understand their output</a:t>
            </a:r>
          </a:p>
          <a:p>
            <a:pPr>
              <a:spcBef>
                <a:spcPts val="2400"/>
              </a:spcBef>
            </a:pPr>
            <a:r>
              <a:rPr lang="en-US" dirty="0"/>
              <a:t>Interacting with an </a:t>
            </a:r>
            <a:r>
              <a:rPr lang="en-US"/>
              <a:t>AI assistant </a:t>
            </a:r>
            <a:r>
              <a:rPr lang="en-US" dirty="0"/>
              <a:t>can be a great programming tutor</a:t>
            </a:r>
          </a:p>
          <a:p>
            <a:pPr>
              <a:spcBef>
                <a:spcPts val="2400"/>
              </a:spcBef>
            </a:pPr>
            <a:r>
              <a:rPr lang="en-US" dirty="0"/>
              <a:t>AI assistants are not allowed at the exam</a:t>
            </a:r>
          </a:p>
          <a:p>
            <a:pPr>
              <a:spcBef>
                <a:spcPts val="2400"/>
              </a:spcBef>
            </a:pPr>
            <a:endParaRPr lang="en-US" dirty="0"/>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da-DK" dirty="0"/>
              <a:t>Guido van </a:t>
            </a:r>
            <a:r>
              <a:rPr lang="da-DK" dirty="0" err="1"/>
              <a:t>Rossum</a:t>
            </a:r>
            <a:r>
              <a:rPr lang="da-DK" dirty="0"/>
              <a:t>, </a:t>
            </a:r>
            <a:r>
              <a:rPr lang="da-DK" dirty="0" err="1"/>
              <a:t>inventor</a:t>
            </a:r>
            <a:r>
              <a:rPr lang="da-DK" dirty="0"/>
              <a:t> of Python, on GitHub Copilot </a:t>
            </a:r>
            <a:br>
              <a:rPr lang="da-DK" dirty="0"/>
            </a:br>
            <a:r>
              <a:rPr lang="da-DK" dirty="0"/>
              <a:t>”</a:t>
            </a:r>
            <a:r>
              <a:rPr lang="da-DK" i="1" dirty="0"/>
              <a:t>I </a:t>
            </a:r>
            <a:r>
              <a:rPr lang="da-DK" i="1" dirty="0" err="1"/>
              <a:t>use</a:t>
            </a:r>
            <a:r>
              <a:rPr lang="da-DK" i="1" dirty="0"/>
              <a:t> it </a:t>
            </a:r>
            <a:r>
              <a:rPr lang="da-DK" i="1" dirty="0" err="1"/>
              <a:t>every</a:t>
            </a:r>
            <a:r>
              <a:rPr lang="da-DK" i="1" dirty="0"/>
              <a:t> </a:t>
            </a:r>
            <a:r>
              <a:rPr lang="da-DK" i="1" dirty="0" err="1"/>
              <a:t>day</a:t>
            </a:r>
            <a:r>
              <a:rPr lang="da-DK" i="1" dirty="0"/>
              <a:t>. It </a:t>
            </a:r>
            <a:r>
              <a:rPr lang="da-DK" i="1" dirty="0" err="1"/>
              <a:t>writes</a:t>
            </a:r>
            <a:r>
              <a:rPr lang="da-DK" i="1" dirty="0"/>
              <a:t> a </a:t>
            </a:r>
            <a:r>
              <a:rPr lang="da-DK" i="1" dirty="0" err="1"/>
              <a:t>lot</a:t>
            </a:r>
            <a:r>
              <a:rPr lang="da-DK" i="1" dirty="0"/>
              <a:t> of </a:t>
            </a:r>
            <a:r>
              <a:rPr lang="da-DK" i="1" dirty="0" err="1"/>
              <a:t>code</a:t>
            </a:r>
            <a:r>
              <a:rPr lang="da-DK" i="1" dirty="0"/>
              <a:t> for </a:t>
            </a:r>
            <a:r>
              <a:rPr lang="da-DK" i="1" dirty="0" err="1"/>
              <a:t>me</a:t>
            </a:r>
            <a:r>
              <a:rPr lang="da-DK" i="1" dirty="0"/>
              <a:t>… and </a:t>
            </a:r>
            <a:r>
              <a:rPr lang="da-DK" i="1" dirty="0" err="1"/>
              <a:t>usually</a:t>
            </a:r>
            <a:r>
              <a:rPr lang="da-DK" i="1" dirty="0"/>
              <a:t> it is </a:t>
            </a:r>
            <a:r>
              <a:rPr lang="da-DK" i="1" dirty="0" err="1"/>
              <a:t>slightly</a:t>
            </a:r>
            <a:r>
              <a:rPr lang="da-DK" i="1" dirty="0"/>
              <a:t> </a:t>
            </a:r>
            <a:r>
              <a:rPr lang="da-DK" i="1" dirty="0" err="1"/>
              <a:t>wrong</a:t>
            </a:r>
            <a:r>
              <a:rPr lang="da-DK" i="1" dirty="0"/>
              <a:t> but it still saves </a:t>
            </a:r>
            <a:r>
              <a:rPr lang="da-DK" i="1" dirty="0" err="1"/>
              <a:t>me</a:t>
            </a:r>
            <a:r>
              <a:rPr lang="da-DK" i="1" dirty="0"/>
              <a:t> </a:t>
            </a:r>
            <a:r>
              <a:rPr lang="da-DK" i="1" dirty="0" err="1"/>
              <a:t>typing</a:t>
            </a:r>
            <a:r>
              <a:rPr lang="da-DK" dirty="0"/>
              <a:t>.”</a:t>
            </a:r>
          </a:p>
          <a:p>
            <a:pPr algn="r"/>
            <a:r>
              <a:rPr lang="en-US" dirty="0">
                <a:hlinkClick r:id="rId5"/>
              </a:rPr>
              <a:t>Python and the Future of Programming</a:t>
            </a:r>
            <a:r>
              <a:rPr lang="en-US" dirty="0"/>
              <a:t>, Guido van Rossum interviewed by Lex </a:t>
            </a:r>
            <a:r>
              <a:rPr lang="en-US" dirty="0" err="1"/>
              <a:t>Fridman</a:t>
            </a:r>
            <a:endParaRPr lang="en-US" dirty="0"/>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6"/>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0533" y="5115033"/>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36353" y="4676499"/>
            <a:ext cx="4639409" cy="211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9" name="Picture 8">
            <a:extLst>
              <a:ext uri="{FF2B5EF4-FFF2-40B4-BE49-F238E27FC236}">
                <a16:creationId xmlns:a16="http://schemas.microsoft.com/office/drawing/2014/main" id="{E9CA0706-4FCE-A7C5-CCF5-BB35FA6F90BB}"/>
              </a:ext>
            </a:extLst>
          </p:cNvPr>
          <p:cNvPicPr>
            <a:picLocks noChangeAspect="1"/>
          </p:cNvPicPr>
          <p:nvPr/>
        </p:nvPicPr>
        <p:blipFill>
          <a:blip r:embed="rId3"/>
          <a:stretch>
            <a:fillRect/>
          </a:stretch>
        </p:blipFill>
        <p:spPr>
          <a:xfrm>
            <a:off x="6443120" y="158506"/>
            <a:ext cx="5674218" cy="4386859"/>
          </a:xfrm>
          <a:prstGeom prst="rect">
            <a:avLst/>
          </a:prstGeom>
        </p:spPr>
      </p:pic>
      <p:pic>
        <p:nvPicPr>
          <p:cNvPr id="6" name="Picture 5">
            <a:extLst>
              <a:ext uri="{FF2B5EF4-FFF2-40B4-BE49-F238E27FC236}">
                <a16:creationId xmlns:a16="http://schemas.microsoft.com/office/drawing/2014/main" id="{4812E643-0378-5081-6539-9703EE5A9FD4}"/>
              </a:ext>
            </a:extLst>
          </p:cNvPr>
          <p:cNvPicPr>
            <a:picLocks noChangeAspect="1"/>
          </p:cNvPicPr>
          <p:nvPr/>
        </p:nvPicPr>
        <p:blipFill>
          <a:blip r:embed="rId4"/>
          <a:stretch>
            <a:fillRect/>
          </a:stretch>
        </p:blipFill>
        <p:spPr>
          <a:xfrm>
            <a:off x="182880" y="4798644"/>
            <a:ext cx="4350620" cy="1976118"/>
          </a:xfrm>
          <a:prstGeom prst="rect">
            <a:avLst/>
          </a:prstGeom>
        </p:spPr>
      </p:pic>
    </p:spTree>
    <p:extLst>
      <p:ext uri="{BB962C8B-B14F-4D97-AF65-F5344CB8AC3E}">
        <p14:creationId xmlns:p14="http://schemas.microsoft.com/office/powerpoint/2010/main" val="2732955739"/>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17327</TotalTime>
  <Words>11842</Words>
  <Application>Microsoft Office PowerPoint</Application>
  <PresentationFormat>Widescreen</PresentationFormat>
  <Paragraphs>1111</Paragraphs>
  <Slides>55</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PowerPoint Presentation</vt:lpstr>
      <vt:lpstr>Lecturer</vt:lpstr>
      <vt:lpstr>Course description – kursuskatalog.au.dk/en/course/130939/</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2025</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Memory safety</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lpstr>IDEs and AI assistants</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418</cp:revision>
  <dcterms:created xsi:type="dcterms:W3CDTF">2017-10-19T06:54:16Z</dcterms:created>
  <dcterms:modified xsi:type="dcterms:W3CDTF">2025-11-24T09:37:51Z</dcterms:modified>
</cp:coreProperties>
</file>